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3" roundtripDataSignature="AMtx7mjk+iGp986dTcQ0/KG+8qRDiM+0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CB5B16-6035-4ED4-81FE-6D6DD7E86E32}">
  <a:tblStyle styleId="{ADCB5B16-6035-4ED4-81FE-6D6DD7E86E3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3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6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5.png"/><Relationship Id="rId4" Type="http://schemas.openxmlformats.org/officeDocument/2006/relationships/image" Target="../media/image105.png"/><Relationship Id="rId9" Type="http://schemas.openxmlformats.org/officeDocument/2006/relationships/image" Target="../media/image51.png"/><Relationship Id="rId5" Type="http://schemas.openxmlformats.org/officeDocument/2006/relationships/image" Target="../media/image127.png"/><Relationship Id="rId6" Type="http://schemas.openxmlformats.org/officeDocument/2006/relationships/image" Target="../media/image113.png"/><Relationship Id="rId7" Type="http://schemas.openxmlformats.org/officeDocument/2006/relationships/image" Target="../media/image111.png"/><Relationship Id="rId8" Type="http://schemas.openxmlformats.org/officeDocument/2006/relationships/image" Target="../media/image62.png"/><Relationship Id="rId10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2.png"/><Relationship Id="rId4" Type="http://schemas.openxmlformats.org/officeDocument/2006/relationships/image" Target="../media/image109.png"/><Relationship Id="rId9" Type="http://schemas.openxmlformats.org/officeDocument/2006/relationships/image" Target="../media/image106.png"/><Relationship Id="rId5" Type="http://schemas.openxmlformats.org/officeDocument/2006/relationships/image" Target="../media/image102.png"/><Relationship Id="rId6" Type="http://schemas.openxmlformats.org/officeDocument/2006/relationships/image" Target="../media/image110.png"/><Relationship Id="rId7" Type="http://schemas.openxmlformats.org/officeDocument/2006/relationships/image" Target="../media/image125.png"/><Relationship Id="rId8" Type="http://schemas.openxmlformats.org/officeDocument/2006/relationships/image" Target="../media/image103.png"/><Relationship Id="rId11" Type="http://schemas.openxmlformats.org/officeDocument/2006/relationships/image" Target="../media/image108.png"/><Relationship Id="rId10" Type="http://schemas.openxmlformats.org/officeDocument/2006/relationships/image" Target="../media/image116.png"/><Relationship Id="rId13" Type="http://schemas.openxmlformats.org/officeDocument/2006/relationships/image" Target="../media/image121.png"/><Relationship Id="rId12" Type="http://schemas.openxmlformats.org/officeDocument/2006/relationships/image" Target="../media/image114.png"/><Relationship Id="rId15" Type="http://schemas.openxmlformats.org/officeDocument/2006/relationships/image" Target="../media/image120.png"/><Relationship Id="rId14" Type="http://schemas.openxmlformats.org/officeDocument/2006/relationships/image" Target="../media/image118.png"/><Relationship Id="rId17" Type="http://schemas.openxmlformats.org/officeDocument/2006/relationships/image" Target="../media/image128.png"/><Relationship Id="rId16" Type="http://schemas.openxmlformats.org/officeDocument/2006/relationships/image" Target="../media/image126.png"/><Relationship Id="rId19" Type="http://schemas.openxmlformats.org/officeDocument/2006/relationships/image" Target="../media/image51.png"/><Relationship Id="rId18" Type="http://schemas.openxmlformats.org/officeDocument/2006/relationships/image" Target="../media/image1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1.png"/><Relationship Id="rId4" Type="http://schemas.openxmlformats.org/officeDocument/2006/relationships/image" Target="../media/image148.png"/><Relationship Id="rId9" Type="http://schemas.openxmlformats.org/officeDocument/2006/relationships/image" Target="../media/image51.png"/><Relationship Id="rId5" Type="http://schemas.openxmlformats.org/officeDocument/2006/relationships/image" Target="../media/image137.png"/><Relationship Id="rId6" Type="http://schemas.openxmlformats.org/officeDocument/2006/relationships/image" Target="../media/image147.png"/><Relationship Id="rId7" Type="http://schemas.openxmlformats.org/officeDocument/2006/relationships/image" Target="../media/image132.png"/><Relationship Id="rId8" Type="http://schemas.openxmlformats.org/officeDocument/2006/relationships/image" Target="../media/image62.png"/><Relationship Id="rId10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146.png"/><Relationship Id="rId9" Type="http://schemas.openxmlformats.org/officeDocument/2006/relationships/image" Target="../media/image43.png"/><Relationship Id="rId5" Type="http://schemas.openxmlformats.org/officeDocument/2006/relationships/image" Target="../media/image167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Relationship Id="rId8" Type="http://schemas.openxmlformats.org/officeDocument/2006/relationships/image" Target="../media/image142.png"/><Relationship Id="rId11" Type="http://schemas.openxmlformats.org/officeDocument/2006/relationships/image" Target="../media/image47.png"/><Relationship Id="rId10" Type="http://schemas.openxmlformats.org/officeDocument/2006/relationships/image" Target="../media/image33.png"/><Relationship Id="rId13" Type="http://schemas.openxmlformats.org/officeDocument/2006/relationships/image" Target="../media/image36.png"/><Relationship Id="rId12" Type="http://schemas.openxmlformats.org/officeDocument/2006/relationships/image" Target="../media/image42.png"/><Relationship Id="rId15" Type="http://schemas.openxmlformats.org/officeDocument/2006/relationships/image" Target="../media/image46.png"/><Relationship Id="rId14" Type="http://schemas.openxmlformats.org/officeDocument/2006/relationships/image" Target="../media/image40.png"/><Relationship Id="rId17" Type="http://schemas.openxmlformats.org/officeDocument/2006/relationships/image" Target="../media/image49.png"/><Relationship Id="rId16" Type="http://schemas.openxmlformats.org/officeDocument/2006/relationships/image" Target="../media/image35.png"/><Relationship Id="rId19" Type="http://schemas.openxmlformats.org/officeDocument/2006/relationships/image" Target="../media/image51.png"/><Relationship Id="rId18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Relationship Id="rId4" Type="http://schemas.openxmlformats.org/officeDocument/2006/relationships/image" Target="../media/image150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Relationship Id="rId4" Type="http://schemas.openxmlformats.org/officeDocument/2006/relationships/image" Target="../media/image144.png"/><Relationship Id="rId5" Type="http://schemas.openxmlformats.org/officeDocument/2006/relationships/image" Target="../media/image152.png"/><Relationship Id="rId6" Type="http://schemas.openxmlformats.org/officeDocument/2006/relationships/image" Target="../media/image51.png"/><Relationship Id="rId7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164.png"/><Relationship Id="rId9" Type="http://schemas.openxmlformats.org/officeDocument/2006/relationships/image" Target="../media/image61.png"/><Relationship Id="rId5" Type="http://schemas.openxmlformats.org/officeDocument/2006/relationships/image" Target="../media/image149.png"/><Relationship Id="rId6" Type="http://schemas.openxmlformats.org/officeDocument/2006/relationships/image" Target="../media/image153.png"/><Relationship Id="rId7" Type="http://schemas.openxmlformats.org/officeDocument/2006/relationships/image" Target="../media/image170.png"/><Relationship Id="rId8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Relationship Id="rId4" Type="http://schemas.openxmlformats.org/officeDocument/2006/relationships/image" Target="../media/image163.png"/><Relationship Id="rId9" Type="http://schemas.openxmlformats.org/officeDocument/2006/relationships/image" Target="../media/image61.png"/><Relationship Id="rId5" Type="http://schemas.openxmlformats.org/officeDocument/2006/relationships/image" Target="../media/image159.png"/><Relationship Id="rId6" Type="http://schemas.openxmlformats.org/officeDocument/2006/relationships/image" Target="../media/image154.png"/><Relationship Id="rId7" Type="http://schemas.openxmlformats.org/officeDocument/2006/relationships/image" Target="../media/image151.png"/><Relationship Id="rId8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157.png"/><Relationship Id="rId5" Type="http://schemas.openxmlformats.org/officeDocument/2006/relationships/image" Target="../media/image155.png"/><Relationship Id="rId6" Type="http://schemas.openxmlformats.org/officeDocument/2006/relationships/image" Target="../media/image51.png"/><Relationship Id="rId7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3.png"/><Relationship Id="rId21" Type="http://schemas.openxmlformats.org/officeDocument/2006/relationships/image" Target="../media/image19.png"/><Relationship Id="rId24" Type="http://schemas.openxmlformats.org/officeDocument/2006/relationships/image" Target="../media/image20.png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26" Type="http://schemas.openxmlformats.org/officeDocument/2006/relationships/image" Target="../media/image21.png"/><Relationship Id="rId25" Type="http://schemas.openxmlformats.org/officeDocument/2006/relationships/image" Target="../media/image31.png"/><Relationship Id="rId28" Type="http://schemas.openxmlformats.org/officeDocument/2006/relationships/image" Target="../media/image27.png"/><Relationship Id="rId27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29" Type="http://schemas.openxmlformats.org/officeDocument/2006/relationships/image" Target="../media/image41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11" Type="http://schemas.openxmlformats.org/officeDocument/2006/relationships/image" Target="../media/image4.png"/><Relationship Id="rId10" Type="http://schemas.openxmlformats.org/officeDocument/2006/relationships/image" Target="../media/image12.png"/><Relationship Id="rId13" Type="http://schemas.openxmlformats.org/officeDocument/2006/relationships/image" Target="../media/image6.png"/><Relationship Id="rId12" Type="http://schemas.openxmlformats.org/officeDocument/2006/relationships/image" Target="../media/image3.png"/><Relationship Id="rId15" Type="http://schemas.openxmlformats.org/officeDocument/2006/relationships/image" Target="../media/image9.png"/><Relationship Id="rId14" Type="http://schemas.openxmlformats.org/officeDocument/2006/relationships/image" Target="../media/image15.png"/><Relationship Id="rId17" Type="http://schemas.openxmlformats.org/officeDocument/2006/relationships/image" Target="../media/image25.png"/><Relationship Id="rId16" Type="http://schemas.openxmlformats.org/officeDocument/2006/relationships/image" Target="../media/image23.png"/><Relationship Id="rId19" Type="http://schemas.openxmlformats.org/officeDocument/2006/relationships/image" Target="../media/image30.png"/><Relationship Id="rId18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Relationship Id="rId4" Type="http://schemas.openxmlformats.org/officeDocument/2006/relationships/image" Target="../media/image168.png"/><Relationship Id="rId5" Type="http://schemas.openxmlformats.org/officeDocument/2006/relationships/image" Target="../media/image190.png"/><Relationship Id="rId6" Type="http://schemas.openxmlformats.org/officeDocument/2006/relationships/image" Target="../media/image51.png"/><Relationship Id="rId7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Relationship Id="rId5" Type="http://schemas.openxmlformats.org/officeDocument/2006/relationships/image" Target="../media/image162.png"/><Relationship Id="rId6" Type="http://schemas.openxmlformats.org/officeDocument/2006/relationships/image" Target="../media/image174.png"/><Relationship Id="rId7" Type="http://schemas.openxmlformats.org/officeDocument/2006/relationships/image" Target="../media/image165.png"/><Relationship Id="rId8" Type="http://schemas.openxmlformats.org/officeDocument/2006/relationships/image" Target="../media/image158.png"/><Relationship Id="rId11" Type="http://schemas.openxmlformats.org/officeDocument/2006/relationships/image" Target="../media/image166.png"/><Relationship Id="rId10" Type="http://schemas.openxmlformats.org/officeDocument/2006/relationships/image" Target="../media/image171.png"/><Relationship Id="rId13" Type="http://schemas.openxmlformats.org/officeDocument/2006/relationships/image" Target="../media/image175.png"/><Relationship Id="rId12" Type="http://schemas.openxmlformats.org/officeDocument/2006/relationships/image" Target="../media/image169.png"/><Relationship Id="rId15" Type="http://schemas.openxmlformats.org/officeDocument/2006/relationships/image" Target="../media/image176.png"/><Relationship Id="rId14" Type="http://schemas.openxmlformats.org/officeDocument/2006/relationships/image" Target="../media/image172.png"/><Relationship Id="rId17" Type="http://schemas.openxmlformats.org/officeDocument/2006/relationships/image" Target="../media/image61.png"/><Relationship Id="rId16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png"/><Relationship Id="rId4" Type="http://schemas.openxmlformats.org/officeDocument/2006/relationships/image" Target="../media/image181.png"/><Relationship Id="rId5" Type="http://schemas.openxmlformats.org/officeDocument/2006/relationships/image" Target="../media/image185.png"/><Relationship Id="rId6" Type="http://schemas.openxmlformats.org/officeDocument/2006/relationships/image" Target="../media/image51.png"/><Relationship Id="rId7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Relationship Id="rId9" Type="http://schemas.openxmlformats.org/officeDocument/2006/relationships/image" Target="../media/image179.png"/><Relationship Id="rId5" Type="http://schemas.openxmlformats.org/officeDocument/2006/relationships/image" Target="../media/image177.png"/><Relationship Id="rId6" Type="http://schemas.openxmlformats.org/officeDocument/2006/relationships/image" Target="../media/image194.png"/><Relationship Id="rId7" Type="http://schemas.openxmlformats.org/officeDocument/2006/relationships/image" Target="../media/image191.png"/><Relationship Id="rId8" Type="http://schemas.openxmlformats.org/officeDocument/2006/relationships/image" Target="../media/image186.png"/><Relationship Id="rId11" Type="http://schemas.openxmlformats.org/officeDocument/2006/relationships/image" Target="../media/image180.png"/><Relationship Id="rId10" Type="http://schemas.openxmlformats.org/officeDocument/2006/relationships/image" Target="../media/image187.png"/><Relationship Id="rId13" Type="http://schemas.openxmlformats.org/officeDocument/2006/relationships/image" Target="../media/image189.png"/><Relationship Id="rId12" Type="http://schemas.openxmlformats.org/officeDocument/2006/relationships/image" Target="../media/image183.png"/><Relationship Id="rId14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2.png"/><Relationship Id="rId4" Type="http://schemas.openxmlformats.org/officeDocument/2006/relationships/image" Target="../media/image198.png"/><Relationship Id="rId9" Type="http://schemas.openxmlformats.org/officeDocument/2006/relationships/image" Target="../media/image51.png"/><Relationship Id="rId5" Type="http://schemas.openxmlformats.org/officeDocument/2006/relationships/image" Target="../media/image62.png"/><Relationship Id="rId6" Type="http://schemas.openxmlformats.org/officeDocument/2006/relationships/image" Target="../media/image184.png"/><Relationship Id="rId7" Type="http://schemas.openxmlformats.org/officeDocument/2006/relationships/image" Target="../media/image188.png"/><Relationship Id="rId8" Type="http://schemas.openxmlformats.org/officeDocument/2006/relationships/image" Target="../media/image193.png"/><Relationship Id="rId10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7.png"/><Relationship Id="rId4" Type="http://schemas.openxmlformats.org/officeDocument/2006/relationships/image" Target="../media/image62.png"/><Relationship Id="rId5" Type="http://schemas.openxmlformats.org/officeDocument/2006/relationships/image" Target="../media/image220.png"/><Relationship Id="rId6" Type="http://schemas.openxmlformats.org/officeDocument/2006/relationships/image" Target="../media/image192.png"/><Relationship Id="rId7" Type="http://schemas.openxmlformats.org/officeDocument/2006/relationships/image" Target="../media/image51.png"/><Relationship Id="rId8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1.png"/><Relationship Id="rId4" Type="http://schemas.openxmlformats.org/officeDocument/2006/relationships/image" Target="../media/image62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195.png"/><Relationship Id="rId7" Type="http://schemas.openxmlformats.org/officeDocument/2006/relationships/image" Target="../media/image200.png"/><Relationship Id="rId8" Type="http://schemas.openxmlformats.org/officeDocument/2006/relationships/image" Target="../media/image20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2.png"/><Relationship Id="rId4" Type="http://schemas.openxmlformats.org/officeDocument/2006/relationships/image" Target="../media/image62.png"/><Relationship Id="rId5" Type="http://schemas.openxmlformats.org/officeDocument/2006/relationships/image" Target="../media/image205.png"/><Relationship Id="rId6" Type="http://schemas.openxmlformats.org/officeDocument/2006/relationships/image" Target="../media/image51.png"/><Relationship Id="rId7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3.png"/><Relationship Id="rId4" Type="http://schemas.openxmlformats.org/officeDocument/2006/relationships/image" Target="../media/image62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21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Relationship Id="rId11" Type="http://schemas.openxmlformats.org/officeDocument/2006/relationships/image" Target="../media/image47.png"/><Relationship Id="rId10" Type="http://schemas.openxmlformats.org/officeDocument/2006/relationships/image" Target="../media/image33.png"/><Relationship Id="rId13" Type="http://schemas.openxmlformats.org/officeDocument/2006/relationships/image" Target="../media/image36.png"/><Relationship Id="rId12" Type="http://schemas.openxmlformats.org/officeDocument/2006/relationships/image" Target="../media/image42.png"/><Relationship Id="rId15" Type="http://schemas.openxmlformats.org/officeDocument/2006/relationships/image" Target="../media/image46.png"/><Relationship Id="rId14" Type="http://schemas.openxmlformats.org/officeDocument/2006/relationships/image" Target="../media/image40.png"/><Relationship Id="rId17" Type="http://schemas.openxmlformats.org/officeDocument/2006/relationships/image" Target="../media/image49.png"/><Relationship Id="rId16" Type="http://schemas.openxmlformats.org/officeDocument/2006/relationships/image" Target="../media/image35.png"/><Relationship Id="rId19" Type="http://schemas.openxmlformats.org/officeDocument/2006/relationships/image" Target="../media/image52.png"/><Relationship Id="rId18" Type="http://schemas.openxmlformats.org/officeDocument/2006/relationships/image" Target="../media/image5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4.png"/><Relationship Id="rId4" Type="http://schemas.openxmlformats.org/officeDocument/2006/relationships/image" Target="../media/image217.gif"/><Relationship Id="rId5" Type="http://schemas.openxmlformats.org/officeDocument/2006/relationships/image" Target="../media/image62.png"/><Relationship Id="rId6" Type="http://schemas.openxmlformats.org/officeDocument/2006/relationships/image" Target="../media/image51.png"/><Relationship Id="rId7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20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207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209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210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Relationship Id="rId7" Type="http://schemas.openxmlformats.org/officeDocument/2006/relationships/image" Target="../media/image50.png"/><Relationship Id="rId8" Type="http://schemas.openxmlformats.org/officeDocument/2006/relationships/image" Target="../media/image2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208.png"/><Relationship Id="rId7" Type="http://schemas.openxmlformats.org/officeDocument/2006/relationships/image" Target="../media/image2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2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2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2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2.png"/><Relationship Id="rId4" Type="http://schemas.openxmlformats.org/officeDocument/2006/relationships/image" Target="../media/image62.png"/><Relationship Id="rId5" Type="http://schemas.openxmlformats.org/officeDocument/2006/relationships/image" Target="../media/image219.png"/><Relationship Id="rId6" Type="http://schemas.openxmlformats.org/officeDocument/2006/relationships/image" Target="../media/image211.png"/><Relationship Id="rId7" Type="http://schemas.openxmlformats.org/officeDocument/2006/relationships/image" Target="../media/image51.png"/><Relationship Id="rId8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71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Relationship Id="rId11" Type="http://schemas.openxmlformats.org/officeDocument/2006/relationships/image" Target="../media/image61.png"/><Relationship Id="rId10" Type="http://schemas.openxmlformats.org/officeDocument/2006/relationships/image" Target="../media/image5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230.png"/><Relationship Id="rId9" Type="http://schemas.openxmlformats.org/officeDocument/2006/relationships/image" Target="../media/image61.png"/><Relationship Id="rId5" Type="http://schemas.openxmlformats.org/officeDocument/2006/relationships/image" Target="../media/image273.png"/><Relationship Id="rId6" Type="http://schemas.openxmlformats.org/officeDocument/2006/relationships/image" Target="../media/image224.png"/><Relationship Id="rId7" Type="http://schemas.openxmlformats.org/officeDocument/2006/relationships/image" Target="../media/image215.png"/><Relationship Id="rId8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218.png"/><Relationship Id="rId5" Type="http://schemas.openxmlformats.org/officeDocument/2006/relationships/image" Target="../media/image51.png"/><Relationship Id="rId6" Type="http://schemas.openxmlformats.org/officeDocument/2006/relationships/image" Target="../media/image61.png"/><Relationship Id="rId7" Type="http://schemas.openxmlformats.org/officeDocument/2006/relationships/image" Target="../media/image229.png"/><Relationship Id="rId8" Type="http://schemas.openxmlformats.org/officeDocument/2006/relationships/image" Target="../media/image2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226.png"/><Relationship Id="rId7" Type="http://schemas.openxmlformats.org/officeDocument/2006/relationships/image" Target="../media/image221.png"/><Relationship Id="rId8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Relationship Id="rId4" Type="http://schemas.openxmlformats.org/officeDocument/2006/relationships/image" Target="../media/image255.png"/><Relationship Id="rId9" Type="http://schemas.openxmlformats.org/officeDocument/2006/relationships/image" Target="../media/image61.png"/><Relationship Id="rId5" Type="http://schemas.openxmlformats.org/officeDocument/2006/relationships/image" Target="../media/image236.png"/><Relationship Id="rId6" Type="http://schemas.openxmlformats.org/officeDocument/2006/relationships/image" Target="../media/image247.png"/><Relationship Id="rId7" Type="http://schemas.openxmlformats.org/officeDocument/2006/relationships/image" Target="../media/image237.png"/><Relationship Id="rId8" Type="http://schemas.openxmlformats.org/officeDocument/2006/relationships/image" Target="../media/image51.png"/><Relationship Id="rId11" Type="http://schemas.openxmlformats.org/officeDocument/2006/relationships/image" Target="../media/image239.png"/><Relationship Id="rId10" Type="http://schemas.openxmlformats.org/officeDocument/2006/relationships/image" Target="../media/image233.png"/><Relationship Id="rId13" Type="http://schemas.openxmlformats.org/officeDocument/2006/relationships/image" Target="../media/image235.png"/><Relationship Id="rId12" Type="http://schemas.openxmlformats.org/officeDocument/2006/relationships/image" Target="../media/image2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4" Type="http://schemas.openxmlformats.org/officeDocument/2006/relationships/image" Target="../media/image51.png"/><Relationship Id="rId9" Type="http://schemas.openxmlformats.org/officeDocument/2006/relationships/image" Target="../media/image240.png"/><Relationship Id="rId5" Type="http://schemas.openxmlformats.org/officeDocument/2006/relationships/image" Target="../media/image245.png"/><Relationship Id="rId6" Type="http://schemas.openxmlformats.org/officeDocument/2006/relationships/image" Target="../media/image238.png"/><Relationship Id="rId7" Type="http://schemas.openxmlformats.org/officeDocument/2006/relationships/image" Target="../media/image232.png"/><Relationship Id="rId8" Type="http://schemas.openxmlformats.org/officeDocument/2006/relationships/image" Target="../media/image241.png"/><Relationship Id="rId10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8.png"/><Relationship Id="rId4" Type="http://schemas.openxmlformats.org/officeDocument/2006/relationships/image" Target="../media/image51.png"/><Relationship Id="rId5" Type="http://schemas.openxmlformats.org/officeDocument/2006/relationships/image" Target="../media/image244.png"/><Relationship Id="rId6" Type="http://schemas.openxmlformats.org/officeDocument/2006/relationships/image" Target="../media/image62.png"/><Relationship Id="rId7" Type="http://schemas.openxmlformats.org/officeDocument/2006/relationships/image" Target="../media/image2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6.png"/><Relationship Id="rId4" Type="http://schemas.openxmlformats.org/officeDocument/2006/relationships/image" Target="../media/image51.png"/><Relationship Id="rId5" Type="http://schemas.openxmlformats.org/officeDocument/2006/relationships/image" Target="../media/image244.png"/><Relationship Id="rId6" Type="http://schemas.openxmlformats.org/officeDocument/2006/relationships/image" Target="../media/image62.png"/><Relationship Id="rId7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1.png"/><Relationship Id="rId4" Type="http://schemas.openxmlformats.org/officeDocument/2006/relationships/image" Target="../media/image51.png"/><Relationship Id="rId5" Type="http://schemas.openxmlformats.org/officeDocument/2006/relationships/image" Target="../media/image244.png"/><Relationship Id="rId6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66.png"/><Relationship Id="rId11" Type="http://schemas.openxmlformats.org/officeDocument/2006/relationships/image" Target="../media/image60.png"/><Relationship Id="rId10" Type="http://schemas.openxmlformats.org/officeDocument/2006/relationships/image" Target="../media/image64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5" Type="http://schemas.openxmlformats.org/officeDocument/2006/relationships/image" Target="../media/image61.png"/><Relationship Id="rId14" Type="http://schemas.openxmlformats.org/officeDocument/2006/relationships/image" Target="../media/image5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51.png"/><Relationship Id="rId5" Type="http://schemas.openxmlformats.org/officeDocument/2006/relationships/image" Target="../media/image252.png"/><Relationship Id="rId6" Type="http://schemas.openxmlformats.org/officeDocument/2006/relationships/image" Target="../media/image249.png"/><Relationship Id="rId7" Type="http://schemas.openxmlformats.org/officeDocument/2006/relationships/image" Target="../media/image244.png"/><Relationship Id="rId8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Relationship Id="rId5" Type="http://schemas.openxmlformats.org/officeDocument/2006/relationships/image" Target="../media/image242.png"/><Relationship Id="rId6" Type="http://schemas.openxmlformats.org/officeDocument/2006/relationships/image" Target="../media/image250.png"/><Relationship Id="rId7" Type="http://schemas.openxmlformats.org/officeDocument/2006/relationships/image" Target="../media/image244.png"/><Relationship Id="rId8" Type="http://schemas.openxmlformats.org/officeDocument/2006/relationships/image" Target="../media/image2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9" Type="http://schemas.openxmlformats.org/officeDocument/2006/relationships/image" Target="../media/image259.png"/><Relationship Id="rId5" Type="http://schemas.openxmlformats.org/officeDocument/2006/relationships/image" Target="../media/image281.png"/><Relationship Id="rId6" Type="http://schemas.openxmlformats.org/officeDocument/2006/relationships/image" Target="../media/image285.png"/><Relationship Id="rId7" Type="http://schemas.openxmlformats.org/officeDocument/2006/relationships/image" Target="../media/image254.png"/><Relationship Id="rId8" Type="http://schemas.openxmlformats.org/officeDocument/2006/relationships/image" Target="../media/image272.png"/><Relationship Id="rId11" Type="http://schemas.openxmlformats.org/officeDocument/2006/relationships/image" Target="../media/image269.png"/><Relationship Id="rId10" Type="http://schemas.openxmlformats.org/officeDocument/2006/relationships/hyperlink" Target="http://127.0.0.1:5000" TargetMode="External"/><Relationship Id="rId13" Type="http://schemas.openxmlformats.org/officeDocument/2006/relationships/image" Target="../media/image274.png"/><Relationship Id="rId12" Type="http://schemas.openxmlformats.org/officeDocument/2006/relationships/image" Target="../media/image262.png"/><Relationship Id="rId15" Type="http://schemas.openxmlformats.org/officeDocument/2006/relationships/image" Target="../media/image268.png"/><Relationship Id="rId14" Type="http://schemas.openxmlformats.org/officeDocument/2006/relationships/image" Target="../media/image257.png"/><Relationship Id="rId16" Type="http://schemas.openxmlformats.org/officeDocument/2006/relationships/image" Target="../media/image2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0.png"/><Relationship Id="rId4" Type="http://schemas.openxmlformats.org/officeDocument/2006/relationships/image" Target="../media/image258.png"/><Relationship Id="rId9" Type="http://schemas.openxmlformats.org/officeDocument/2006/relationships/image" Target="../media/image61.png"/><Relationship Id="rId5" Type="http://schemas.openxmlformats.org/officeDocument/2006/relationships/image" Target="../media/image271.png"/><Relationship Id="rId6" Type="http://schemas.openxmlformats.org/officeDocument/2006/relationships/image" Target="../media/image264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0.png"/><Relationship Id="rId4" Type="http://schemas.openxmlformats.org/officeDocument/2006/relationships/image" Target="../media/image258.png"/><Relationship Id="rId9" Type="http://schemas.openxmlformats.org/officeDocument/2006/relationships/image" Target="../media/image55.png"/><Relationship Id="rId5" Type="http://schemas.openxmlformats.org/officeDocument/2006/relationships/image" Target="../media/image279.png"/><Relationship Id="rId6" Type="http://schemas.openxmlformats.org/officeDocument/2006/relationships/image" Target="../media/image275.png"/><Relationship Id="rId7" Type="http://schemas.openxmlformats.org/officeDocument/2006/relationships/image" Target="../media/image51.png"/><Relationship Id="rId8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Relationship Id="rId4" Type="http://schemas.openxmlformats.org/officeDocument/2006/relationships/image" Target="../media/image283.png"/><Relationship Id="rId9" Type="http://schemas.openxmlformats.org/officeDocument/2006/relationships/image" Target="../media/image51.png"/><Relationship Id="rId5" Type="http://schemas.openxmlformats.org/officeDocument/2006/relationships/image" Target="../media/image284.png"/><Relationship Id="rId6" Type="http://schemas.openxmlformats.org/officeDocument/2006/relationships/image" Target="../media/image282.png"/><Relationship Id="rId7" Type="http://schemas.openxmlformats.org/officeDocument/2006/relationships/image" Target="../media/image280.png"/><Relationship Id="rId8" Type="http://schemas.openxmlformats.org/officeDocument/2006/relationships/image" Target="../media/image55.png"/><Relationship Id="rId10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66.png"/><Relationship Id="rId11" Type="http://schemas.openxmlformats.org/officeDocument/2006/relationships/image" Target="../media/image60.png"/><Relationship Id="rId10" Type="http://schemas.openxmlformats.org/officeDocument/2006/relationships/image" Target="../media/image64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5" Type="http://schemas.openxmlformats.org/officeDocument/2006/relationships/image" Target="../media/image82.png"/><Relationship Id="rId14" Type="http://schemas.openxmlformats.org/officeDocument/2006/relationships/image" Target="../media/image104.png"/><Relationship Id="rId17" Type="http://schemas.openxmlformats.org/officeDocument/2006/relationships/image" Target="../media/image51.png"/><Relationship Id="rId16" Type="http://schemas.openxmlformats.org/officeDocument/2006/relationships/image" Target="../media/image98.png"/><Relationship Id="rId18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0.png"/><Relationship Id="rId4" Type="http://schemas.openxmlformats.org/officeDocument/2006/relationships/image" Target="../media/image99.png"/><Relationship Id="rId9" Type="http://schemas.openxmlformats.org/officeDocument/2006/relationships/image" Target="../media/image61.png"/><Relationship Id="rId5" Type="http://schemas.openxmlformats.org/officeDocument/2006/relationships/image" Target="../media/image80.png"/><Relationship Id="rId6" Type="http://schemas.openxmlformats.org/officeDocument/2006/relationships/image" Target="../media/image117.png"/><Relationship Id="rId7" Type="http://schemas.openxmlformats.org/officeDocument/2006/relationships/image" Target="../media/image62.png"/><Relationship Id="rId8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6.png"/><Relationship Id="rId4" Type="http://schemas.openxmlformats.org/officeDocument/2006/relationships/image" Target="../media/image88.png"/><Relationship Id="rId9" Type="http://schemas.openxmlformats.org/officeDocument/2006/relationships/image" Target="../media/image87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84.png"/><Relationship Id="rId8" Type="http://schemas.openxmlformats.org/officeDocument/2006/relationships/image" Target="../media/image94.png"/><Relationship Id="rId11" Type="http://schemas.openxmlformats.org/officeDocument/2006/relationships/image" Target="../media/image51.png"/><Relationship Id="rId10" Type="http://schemas.openxmlformats.org/officeDocument/2006/relationships/image" Target="../media/image62.png"/><Relationship Id="rId12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7.png"/><Relationship Id="rId4" Type="http://schemas.openxmlformats.org/officeDocument/2006/relationships/image" Target="../media/image86.png"/><Relationship Id="rId9" Type="http://schemas.openxmlformats.org/officeDocument/2006/relationships/image" Target="../media/image62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89.png"/><Relationship Id="rId8" Type="http://schemas.openxmlformats.org/officeDocument/2006/relationships/image" Target="../media/image93.png"/><Relationship Id="rId11" Type="http://schemas.openxmlformats.org/officeDocument/2006/relationships/image" Target="../media/image61.png"/><Relationship Id="rId10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0" y="9702800"/>
            <a:ext cx="76454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-50800" y="3467100"/>
            <a:ext cx="18389600" cy="2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전시상황에서</a:t>
            </a:r>
            <a:r>
              <a:rPr b="0" i="0" lang="ko-KR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군수품</a:t>
            </a:r>
            <a:r>
              <a:rPr b="0" i="0" lang="ko-KR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수송로</a:t>
            </a:r>
            <a:r>
              <a:rPr b="0" i="0" lang="ko-KR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확보를</a:t>
            </a:r>
            <a:r>
              <a:rPr b="0" i="0" lang="ko-KR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6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601200" y="6934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팀명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레드로드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팀장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김지민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김나영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김태영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김태훈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신경민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주재현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하은지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8547100"/>
            <a:ext cx="171577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0"/>
          <p:cNvSpPr txBox="1"/>
          <p:nvPr/>
        </p:nvSpPr>
        <p:spPr>
          <a:xfrm>
            <a:off x="469900" y="8636000"/>
            <a:ext cx="172339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정규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과정에서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습득한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지도학습과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딥러닝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기법을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적용하고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방법론과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지표로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성능을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검증했습니다</a:t>
            </a:r>
            <a:r>
              <a:rPr b="0" i="0" lang="ko-KR" sz="27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422" name="Google Shape;42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500" y="5283200"/>
            <a:ext cx="4660900" cy="2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4400" y="2019300"/>
            <a:ext cx="47117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23400" y="5232400"/>
            <a:ext cx="47498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01200" y="1981200"/>
            <a:ext cx="4597400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0"/>
          <p:cNvSpPr txBox="1"/>
          <p:nvPr/>
        </p:nvSpPr>
        <p:spPr>
          <a:xfrm>
            <a:off x="2921000" y="4445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활용장비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재료</a:t>
            </a:r>
            <a:endParaRPr/>
          </a:p>
        </p:txBody>
      </p:sp>
      <p:pic>
        <p:nvPicPr>
          <p:cNvPr id="427" name="Google Shape;42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0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1 .5</a:t>
            </a:r>
            <a:endParaRPr/>
          </a:p>
        </p:txBody>
      </p:sp>
      <p:pic>
        <p:nvPicPr>
          <p:cNvPr id="429" name="Google Shape;429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0"/>
          <p:cNvSpPr txBox="1"/>
          <p:nvPr/>
        </p:nvSpPr>
        <p:spPr>
          <a:xfrm>
            <a:off x="15252700" y="723900"/>
            <a:ext cx="2298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438" name="Google Shape;438;p10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"/>
          <p:cNvSpPr txBox="1"/>
          <p:nvPr/>
        </p:nvSpPr>
        <p:spPr>
          <a:xfrm>
            <a:off x="2921000" y="444500"/>
            <a:ext cx="6692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endParaRPr/>
          </a:p>
        </p:txBody>
      </p:sp>
      <p:pic>
        <p:nvPicPr>
          <p:cNvPr id="444" name="Google Shape;4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1"/>
          <p:cNvSpPr txBox="1"/>
          <p:nvPr/>
        </p:nvSpPr>
        <p:spPr>
          <a:xfrm>
            <a:off x="1409700" y="558800"/>
            <a:ext cx="1016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1 .6</a:t>
            </a:r>
            <a:endParaRPr/>
          </a:p>
        </p:txBody>
      </p:sp>
      <p:pic>
        <p:nvPicPr>
          <p:cNvPr id="446" name="Google Shape;4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69800" y="2959100"/>
            <a:ext cx="42926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8700" y="2959100"/>
            <a:ext cx="4102100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57200" y="3759200"/>
            <a:ext cx="2882900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3300" y="2971800"/>
            <a:ext cx="4102100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0100" y="4051300"/>
            <a:ext cx="20066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97800" y="6413500"/>
            <a:ext cx="15494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23400" y="6426200"/>
            <a:ext cx="1473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75000" y="5905500"/>
            <a:ext cx="571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8100000">
            <a:off x="3619500" y="5689600"/>
            <a:ext cx="546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3810000" y="5511800"/>
            <a:ext cx="546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2844800" y="6515100"/>
            <a:ext cx="850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4394200" y="7137400"/>
            <a:ext cx="571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175000" y="5549900"/>
            <a:ext cx="571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4203700" y="47498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003800" y="4572000"/>
            <a:ext cx="863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4381500" y="4406900"/>
            <a:ext cx="546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46500" y="4368800"/>
            <a:ext cx="5715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8100000">
            <a:off x="4191000" y="4152900"/>
            <a:ext cx="546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4381500" y="3975100"/>
            <a:ext cx="546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3416300" y="4965700"/>
            <a:ext cx="850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4965700" y="5600700"/>
            <a:ext cx="571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3746500" y="4013200"/>
            <a:ext cx="571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4381500" y="5740400"/>
            <a:ext cx="546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4368800" y="6172200"/>
            <a:ext cx="571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10800000">
            <a:off x="3784600" y="6959600"/>
            <a:ext cx="5969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3632200" y="6299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4432300" y="6108700"/>
            <a:ext cx="8636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4953000" y="6070600"/>
            <a:ext cx="5969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2280000">
            <a:off x="4546600" y="5727700"/>
            <a:ext cx="800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7860000">
            <a:off x="2667000" y="5715000"/>
            <a:ext cx="800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5400000">
            <a:off x="3670300" y="5448300"/>
            <a:ext cx="800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3797300" y="6057900"/>
            <a:ext cx="5461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1"/>
          <p:cNvSpPr txBox="1"/>
          <p:nvPr/>
        </p:nvSpPr>
        <p:spPr>
          <a:xfrm>
            <a:off x="2209800" y="2311400"/>
            <a:ext cx="41783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E2D5F"/>
                </a:solidFill>
                <a:latin typeface="Arial"/>
                <a:ea typeface="Arial"/>
                <a:cs typeface="Arial"/>
                <a:sym typeface="Arial"/>
              </a:rPr>
              <a:t>GAT, XGBOOST</a:t>
            </a:r>
            <a:endParaRPr/>
          </a:p>
        </p:txBody>
      </p:sp>
      <p:sp>
        <p:nvSpPr>
          <p:cNvPr id="479" name="Google Shape;479;p11"/>
          <p:cNvSpPr txBox="1"/>
          <p:nvPr/>
        </p:nvSpPr>
        <p:spPr>
          <a:xfrm>
            <a:off x="2603500" y="2768600"/>
            <a:ext cx="330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3000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3000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기본</a:t>
            </a:r>
            <a:r>
              <a:rPr b="0" i="0" lang="ko-KR" sz="3000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endParaRPr/>
          </a:p>
        </p:txBody>
      </p:sp>
      <p:sp>
        <p:nvSpPr>
          <p:cNvPr id="480" name="Google Shape;480;p11"/>
          <p:cNvSpPr txBox="1"/>
          <p:nvPr/>
        </p:nvSpPr>
        <p:spPr>
          <a:xfrm>
            <a:off x="7734300" y="2832100"/>
            <a:ext cx="33020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드론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endParaRPr/>
          </a:p>
        </p:txBody>
      </p:sp>
      <p:sp>
        <p:nvSpPr>
          <p:cNvPr id="481" name="Google Shape;481;p11"/>
          <p:cNvSpPr txBox="1"/>
          <p:nvPr/>
        </p:nvSpPr>
        <p:spPr>
          <a:xfrm>
            <a:off x="12865100" y="2819400"/>
            <a:ext cx="330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sp>
        <p:nvSpPr>
          <p:cNvPr id="482" name="Google Shape;482;p11"/>
          <p:cNvSpPr txBox="1"/>
          <p:nvPr/>
        </p:nvSpPr>
        <p:spPr>
          <a:xfrm>
            <a:off x="12331700" y="2324100"/>
            <a:ext cx="42926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E2D5F"/>
                </a:solidFill>
                <a:latin typeface="Arial"/>
                <a:ea typeface="Arial"/>
                <a:cs typeface="Arial"/>
                <a:sym typeface="Arial"/>
              </a:rPr>
              <a:t>D*LITE, RTAA*, CCH+A*</a:t>
            </a:r>
            <a:endParaRPr/>
          </a:p>
        </p:txBody>
      </p:sp>
      <p:sp>
        <p:nvSpPr>
          <p:cNvPr id="483" name="Google Shape;483;p11"/>
          <p:cNvSpPr txBox="1"/>
          <p:nvPr/>
        </p:nvSpPr>
        <p:spPr>
          <a:xfrm>
            <a:off x="7264400" y="2336800"/>
            <a:ext cx="41275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E2D5F"/>
                </a:solidFill>
                <a:latin typeface="Arial"/>
                <a:ea typeface="Arial"/>
                <a:cs typeface="Arial"/>
                <a:sym typeface="Arial"/>
              </a:rPr>
              <a:t>YOLO</a:t>
            </a:r>
            <a:endParaRPr/>
          </a:p>
        </p:txBody>
      </p:sp>
      <p:pic>
        <p:nvPicPr>
          <p:cNvPr id="484" name="Google Shape;484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1"/>
          <p:cNvSpPr txBox="1"/>
          <p:nvPr/>
        </p:nvSpPr>
        <p:spPr>
          <a:xfrm>
            <a:off x="15252700" y="723900"/>
            <a:ext cx="2298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493" name="Google Shape;493;p11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8" name="Google Shape;498;p12"/>
          <p:cNvGraphicFramePr/>
          <p:nvPr/>
        </p:nvGraphicFramePr>
        <p:xfrm>
          <a:off x="2273300" y="233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{ADCB5B16-6035-4ED4-81FE-6D6DD7E86E32}</a:tableStyleId>
              </a:tblPr>
              <a:tblGrid>
                <a:gridCol w="2095500"/>
                <a:gridCol w="1803400"/>
                <a:gridCol w="9855200"/>
              </a:tblGrid>
              <a:tr h="749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8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F3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8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역할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F3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8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담당 업무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F3DA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김지민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팀장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2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업무분장, 프로그램 진척 확인 및 일정 조율, 문서(회의록, 기획서, 분석보고서, PPT, 수행일지)작성, 발표준비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김나영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2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UI화면설계(실시간 경로 탐색), 문서(논문정리, 수행일지, 기획서, PPT)작성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김태영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2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CCH+A*알고리즘구현, 경로탐색 알고리즘 시각화 및 분석, 문서(분석보고서)작성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김태훈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2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UI화면설계(로그인/회원가입, 사용가이드), 문서(참고문헌 및 논문 정리)작성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신경민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2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XGBoost, GAT 모델 설계 및 분석(EDA) , 문서(분석보고서)작성, DB연동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주재현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2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백엔드 메인] YOLO 모델 설계 및 분석, XGBoost모델 설계, D*LITE, RTAA* 알고리즘 구현, 문서(분석보고서)작성, DB연동, UI화면설계, 배포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749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하은지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5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2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프론트 메인] UI화면설계(추천 경로 안내), 문서(분석보고서)작성, FLASK+알고리즘 연동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99" name="Google Shape;499;p12"/>
          <p:cNvSpPr txBox="1"/>
          <p:nvPr/>
        </p:nvSpPr>
        <p:spPr>
          <a:xfrm>
            <a:off x="2921000" y="4445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구성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역할</a:t>
            </a:r>
            <a:endParaRPr/>
          </a:p>
        </p:txBody>
      </p:sp>
      <p:pic>
        <p:nvPicPr>
          <p:cNvPr id="500" name="Google Shape;50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2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502" name="Google Shape;50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2"/>
          <p:cNvSpPr txBox="1"/>
          <p:nvPr/>
        </p:nvSpPr>
        <p:spPr>
          <a:xfrm>
            <a:off x="15252700" y="723900"/>
            <a:ext cx="2578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구성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역할</a:t>
            </a:r>
            <a:endParaRPr/>
          </a:p>
        </p:txBody>
      </p:sp>
      <p:sp>
        <p:nvSpPr>
          <p:cNvPr id="511" name="Google Shape;511;p12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00" y="2133600"/>
            <a:ext cx="16725900" cy="1231900"/>
          </a:xfrm>
          <a:prstGeom prst="rect">
            <a:avLst/>
          </a:prstGeom>
          <a:noFill/>
          <a:ln>
            <a:noFill/>
          </a:ln>
          <a:effectLst>
            <a:outerShdw blurRad="39266" dir="15300000" dist="113128">
              <a:srgbClr val="1B897B">
                <a:alpha val="4705"/>
              </a:srgbClr>
            </a:outerShdw>
          </a:effectLst>
        </p:spPr>
      </p:pic>
      <p:pic>
        <p:nvPicPr>
          <p:cNvPr id="517" name="Google Shape;51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700" y="2667000"/>
            <a:ext cx="16725900" cy="7162800"/>
          </a:xfrm>
          <a:prstGeom prst="rect">
            <a:avLst/>
          </a:prstGeom>
          <a:noFill/>
          <a:ln>
            <a:noFill/>
          </a:ln>
          <a:effectLst>
            <a:outerShdw blurRad="383066" dir="5400000" dist="165261">
              <a:srgbClr val="1B897B">
                <a:alpha val="18823"/>
              </a:srgbClr>
            </a:outerShdw>
          </a:effectLst>
        </p:spPr>
      </p:pic>
      <p:graphicFrame>
        <p:nvGraphicFramePr>
          <p:cNvPr id="518" name="Google Shape;518;p13"/>
          <p:cNvGraphicFramePr/>
          <p:nvPr/>
        </p:nvGraphicFramePr>
        <p:xfrm>
          <a:off x="1714500" y="327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{ADCB5B16-6035-4ED4-81FE-6D6DD7E86E32}</a:tableStyleId>
              </a:tblPr>
              <a:tblGrid>
                <a:gridCol w="1295400"/>
                <a:gridCol w="1371600"/>
                <a:gridCol w="1270000"/>
                <a:gridCol w="1244600"/>
                <a:gridCol w="1346200"/>
                <a:gridCol w="1219200"/>
                <a:gridCol w="1257300"/>
                <a:gridCol w="1028700"/>
                <a:gridCol w="977900"/>
                <a:gridCol w="1333500"/>
                <a:gridCol w="1244600"/>
                <a:gridCol w="1308100"/>
              </a:tblGrid>
              <a:tr h="6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D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D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D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D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7D3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D3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D3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D3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D3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E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E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E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EA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F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F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F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F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F8F0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FA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E3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E3D4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FD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FD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FD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F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FD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FD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FD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FDF2"/>
                    </a:solidFill>
                  </a:tcPr>
                </a:tc>
              </a:tr>
              <a:tr h="584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584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(07.14-07.20)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(07.21-07.27)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(07.28-08.03)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(08.04-08.10)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8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(08.11-08.17)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1B897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(08.18-08.24)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D9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519" name="Google Shape;51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78300" y="2286000"/>
            <a:ext cx="2413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46500" y="2286000"/>
            <a:ext cx="2413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2286000"/>
            <a:ext cx="2413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3"/>
          <p:cNvSpPr txBox="1"/>
          <p:nvPr/>
        </p:nvSpPr>
        <p:spPr>
          <a:xfrm>
            <a:off x="2921000" y="444500"/>
            <a:ext cx="6273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pic>
        <p:nvPicPr>
          <p:cNvPr id="523" name="Google Shape;52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3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25" name="Google Shape;525;p13"/>
          <p:cNvSpPr txBox="1"/>
          <p:nvPr/>
        </p:nvSpPr>
        <p:spPr>
          <a:xfrm>
            <a:off x="4610100" y="5473700"/>
            <a:ext cx="37592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벤치마킹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유사서비스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연구자료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/>
          </a:p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설계</a:t>
            </a:r>
            <a:endParaRPr/>
          </a:p>
        </p:txBody>
      </p:sp>
      <p:sp>
        <p:nvSpPr>
          <p:cNvPr id="526" name="Google Shape;526;p13"/>
          <p:cNvSpPr txBox="1"/>
          <p:nvPr/>
        </p:nvSpPr>
        <p:spPr>
          <a:xfrm>
            <a:off x="6972300" y="4838700"/>
            <a:ext cx="42037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설계</a:t>
            </a:r>
            <a:endParaRPr/>
          </a:p>
        </p:txBody>
      </p:sp>
      <p:sp>
        <p:nvSpPr>
          <p:cNvPr id="527" name="Google Shape;527;p13"/>
          <p:cNvSpPr txBox="1"/>
          <p:nvPr/>
        </p:nvSpPr>
        <p:spPr>
          <a:xfrm>
            <a:off x="1854200" y="6934200"/>
            <a:ext cx="37465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데이터수집</a:t>
            </a:r>
            <a:endParaRPr/>
          </a:p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모델탐색</a:t>
            </a:r>
            <a:endParaRPr/>
          </a:p>
        </p:txBody>
      </p:sp>
      <p:sp>
        <p:nvSpPr>
          <p:cNvPr id="528" name="Google Shape;528;p13"/>
          <p:cNvSpPr txBox="1"/>
          <p:nvPr/>
        </p:nvSpPr>
        <p:spPr>
          <a:xfrm>
            <a:off x="1778000" y="6248400"/>
            <a:ext cx="55372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주제선정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기획</a:t>
            </a:r>
            <a:endParaRPr/>
          </a:p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논문조사</a:t>
            </a:r>
            <a:endParaRPr/>
          </a:p>
        </p:txBody>
      </p:sp>
      <p:sp>
        <p:nvSpPr>
          <p:cNvPr id="529" name="Google Shape;529;p13"/>
          <p:cNvSpPr txBox="1"/>
          <p:nvPr/>
        </p:nvSpPr>
        <p:spPr>
          <a:xfrm>
            <a:off x="9423400" y="4051300"/>
            <a:ext cx="40259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GAT, XGBoost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설계</a:t>
            </a:r>
            <a:endParaRPr/>
          </a:p>
        </p:txBody>
      </p:sp>
      <p:sp>
        <p:nvSpPr>
          <p:cNvPr id="530" name="Google Shape;530;p13"/>
          <p:cNvSpPr txBox="1"/>
          <p:nvPr/>
        </p:nvSpPr>
        <p:spPr>
          <a:xfrm>
            <a:off x="9423400" y="3378200"/>
            <a:ext cx="59817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(D*LITE, CCH+A*, RTAA*)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설계</a:t>
            </a:r>
            <a:endParaRPr/>
          </a:p>
        </p:txBody>
      </p:sp>
      <p:sp>
        <p:nvSpPr>
          <p:cNvPr id="531" name="Google Shape;531;p13"/>
          <p:cNvSpPr txBox="1"/>
          <p:nvPr/>
        </p:nvSpPr>
        <p:spPr>
          <a:xfrm>
            <a:off x="11887200" y="7099300"/>
            <a:ext cx="32512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(EDA)</a:t>
            </a:r>
            <a:endParaRPr/>
          </a:p>
        </p:txBody>
      </p:sp>
      <p:sp>
        <p:nvSpPr>
          <p:cNvPr id="532" name="Google Shape;532;p13"/>
          <p:cNvSpPr txBox="1"/>
          <p:nvPr/>
        </p:nvSpPr>
        <p:spPr>
          <a:xfrm>
            <a:off x="14147800" y="6350000"/>
            <a:ext cx="32512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연동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배포</a:t>
            </a:r>
            <a:endParaRPr/>
          </a:p>
        </p:txBody>
      </p:sp>
      <p:sp>
        <p:nvSpPr>
          <p:cNvPr id="533" name="Google Shape;533;p13"/>
          <p:cNvSpPr txBox="1"/>
          <p:nvPr/>
        </p:nvSpPr>
        <p:spPr>
          <a:xfrm>
            <a:off x="10934700" y="5638800"/>
            <a:ext cx="32512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</a:t>
            </a:r>
            <a:endParaRPr/>
          </a:p>
        </p:txBody>
      </p:sp>
      <p:pic>
        <p:nvPicPr>
          <p:cNvPr id="534" name="Google Shape;53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3"/>
          <p:cNvSpPr txBox="1"/>
          <p:nvPr/>
        </p:nvSpPr>
        <p:spPr>
          <a:xfrm>
            <a:off x="14820900" y="723900"/>
            <a:ext cx="31115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543" name="Google Shape;543;p13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14"/>
          <p:cNvPicPr preferRelativeResize="0"/>
          <p:nvPr/>
        </p:nvPicPr>
        <p:blipFill rotWithShape="1">
          <a:blip r:embed="rId3">
            <a:alphaModFix amt="58000"/>
          </a:blip>
          <a:srcRect b="0" l="0" r="0" t="0"/>
          <a:stretch/>
        </p:blipFill>
        <p:spPr>
          <a:xfrm>
            <a:off x="-1028700" y="5029200"/>
            <a:ext cx="203454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905500" y="6515100"/>
            <a:ext cx="16256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47800" y="5727700"/>
            <a:ext cx="1003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8140700" y="5435600"/>
            <a:ext cx="20828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2870200" y="5448300"/>
            <a:ext cx="2070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0833100" y="6565900"/>
            <a:ext cx="17399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19800" y="45847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585">
              <a:srgbClr val="1B897B">
                <a:alpha val="28627"/>
              </a:srgbClr>
            </a:outerShdw>
          </a:effectLst>
        </p:spPr>
      </p:pic>
      <p:pic>
        <p:nvPicPr>
          <p:cNvPr id="555" name="Google Shape;555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84900" y="4749800"/>
            <a:ext cx="1066800" cy="1066800"/>
          </a:xfrm>
          <a:prstGeom prst="rect">
            <a:avLst/>
          </a:prstGeom>
          <a:noFill/>
          <a:ln>
            <a:noFill/>
          </a:ln>
          <a:effectLst>
            <a:outerShdw blurRad="54399" dir="3720000" dist="65991">
              <a:srgbClr val="1B897B">
                <a:alpha val="28627"/>
              </a:srgbClr>
            </a:outerShdw>
          </a:effectLst>
        </p:spPr>
      </p:pic>
      <p:pic>
        <p:nvPicPr>
          <p:cNvPr id="556" name="Google Shape;556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010900" y="45847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687">
              <a:srgbClr val="1B897B">
                <a:alpha val="28627"/>
              </a:srgbClr>
            </a:outerShdw>
          </a:effectLst>
        </p:spPr>
      </p:pic>
      <p:pic>
        <p:nvPicPr>
          <p:cNvPr id="557" name="Google Shape;557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176000" y="4749800"/>
            <a:ext cx="1079500" cy="1079500"/>
          </a:xfrm>
          <a:prstGeom prst="rect">
            <a:avLst/>
          </a:prstGeom>
          <a:noFill/>
          <a:ln>
            <a:noFill/>
          </a:ln>
          <a:effectLst>
            <a:outerShdw blurRad="54966" dir="3720000" dist="66333">
              <a:srgbClr val="1B897B">
                <a:alpha val="28627"/>
              </a:srgbClr>
            </a:outerShdw>
          </a:effectLst>
        </p:spPr>
      </p:pic>
      <p:pic>
        <p:nvPicPr>
          <p:cNvPr id="558" name="Google Shape;558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13100" y="62992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687">
              <a:srgbClr val="1B897B">
                <a:alpha val="28627"/>
              </a:srgbClr>
            </a:outerShdw>
          </a:effectLst>
        </p:spPr>
      </p:pic>
      <p:pic>
        <p:nvPicPr>
          <p:cNvPr id="559" name="Google Shape;55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78200" y="6464300"/>
            <a:ext cx="1066800" cy="1066800"/>
          </a:xfrm>
          <a:prstGeom prst="rect">
            <a:avLst/>
          </a:prstGeom>
          <a:noFill/>
          <a:ln>
            <a:noFill/>
          </a:ln>
          <a:effectLst>
            <a:outerShdw blurRad="54399" dir="3720000" dist="65991">
              <a:srgbClr val="1B897B">
                <a:alpha val="28627"/>
              </a:srgbClr>
            </a:outerShdw>
          </a:effectLst>
        </p:spPr>
      </p:pic>
      <p:pic>
        <p:nvPicPr>
          <p:cNvPr id="560" name="Google Shape;560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70900" y="62992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687">
              <a:srgbClr val="1B897B">
                <a:alpha val="28627"/>
              </a:srgbClr>
            </a:outerShdw>
          </a:effectLst>
        </p:spPr>
      </p:pic>
      <p:pic>
        <p:nvPicPr>
          <p:cNvPr id="561" name="Google Shape;561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636000" y="6464300"/>
            <a:ext cx="1079500" cy="1079500"/>
          </a:xfrm>
          <a:prstGeom prst="rect">
            <a:avLst/>
          </a:prstGeom>
          <a:noFill/>
          <a:ln>
            <a:noFill/>
          </a:ln>
          <a:effectLst>
            <a:outerShdw blurRad="54699" dir="3720000" dist="66172">
              <a:srgbClr val="1B897B">
                <a:alpha val="28627"/>
              </a:srgbClr>
            </a:outerShdw>
          </a:effectLst>
        </p:spPr>
      </p:pic>
      <p:pic>
        <p:nvPicPr>
          <p:cNvPr id="562" name="Google Shape;562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919200" y="60833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460">
              <a:srgbClr val="1B897B">
                <a:alpha val="28627"/>
              </a:srgbClr>
            </a:outerShdw>
          </a:effectLst>
        </p:spPr>
      </p:pic>
      <p:pic>
        <p:nvPicPr>
          <p:cNvPr id="563" name="Google Shape;563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084300" y="6235700"/>
            <a:ext cx="1079500" cy="1079500"/>
          </a:xfrm>
          <a:prstGeom prst="rect">
            <a:avLst/>
          </a:prstGeom>
          <a:noFill/>
          <a:ln>
            <a:noFill/>
          </a:ln>
          <a:effectLst>
            <a:outerShdw blurRad="54632" dir="3720000" dist="66132">
              <a:srgbClr val="1B897B">
                <a:alpha val="28627"/>
              </a:srgbClr>
            </a:outerShdw>
          </a:effectLst>
        </p:spPr>
      </p:pic>
      <p:sp>
        <p:nvSpPr>
          <p:cNvPr id="564" name="Google Shape;564;p14"/>
          <p:cNvSpPr txBox="1"/>
          <p:nvPr/>
        </p:nvSpPr>
        <p:spPr>
          <a:xfrm>
            <a:off x="3302000" y="6654800"/>
            <a:ext cx="12192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8FF4E4"/>
                </a:solidFill>
                <a:latin typeface="Arial"/>
                <a:ea typeface="Arial"/>
                <a:cs typeface="Arial"/>
                <a:sym typeface="Arial"/>
              </a:rPr>
              <a:t>4.1</a:t>
            </a:r>
            <a:endParaRPr/>
          </a:p>
        </p:txBody>
      </p:sp>
      <p:sp>
        <p:nvSpPr>
          <p:cNvPr id="565" name="Google Shape;565;p14"/>
          <p:cNvSpPr txBox="1"/>
          <p:nvPr/>
        </p:nvSpPr>
        <p:spPr>
          <a:xfrm>
            <a:off x="5969000" y="4940300"/>
            <a:ext cx="14986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4.2</a:t>
            </a:r>
            <a:endParaRPr/>
          </a:p>
        </p:txBody>
      </p:sp>
      <p:sp>
        <p:nvSpPr>
          <p:cNvPr id="566" name="Google Shape;566;p14"/>
          <p:cNvSpPr txBox="1"/>
          <p:nvPr/>
        </p:nvSpPr>
        <p:spPr>
          <a:xfrm>
            <a:off x="8394700" y="6654800"/>
            <a:ext cx="15621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37BCAA"/>
                </a:solidFill>
                <a:latin typeface="Arial"/>
                <a:ea typeface="Arial"/>
                <a:cs typeface="Arial"/>
                <a:sym typeface="Arial"/>
              </a:rPr>
              <a:t>4.3</a:t>
            </a:r>
            <a:endParaRPr/>
          </a:p>
        </p:txBody>
      </p:sp>
      <p:sp>
        <p:nvSpPr>
          <p:cNvPr id="567" name="Google Shape;567;p14"/>
          <p:cNvSpPr txBox="1"/>
          <p:nvPr/>
        </p:nvSpPr>
        <p:spPr>
          <a:xfrm>
            <a:off x="10947400" y="4940300"/>
            <a:ext cx="15240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18A491"/>
                </a:solidFill>
                <a:latin typeface="Arial"/>
                <a:ea typeface="Arial"/>
                <a:cs typeface="Arial"/>
                <a:sym typeface="Arial"/>
              </a:rPr>
              <a:t>4.4</a:t>
            </a:r>
            <a:endParaRPr/>
          </a:p>
        </p:txBody>
      </p:sp>
      <p:sp>
        <p:nvSpPr>
          <p:cNvPr id="568" name="Google Shape;568;p14"/>
          <p:cNvSpPr txBox="1"/>
          <p:nvPr/>
        </p:nvSpPr>
        <p:spPr>
          <a:xfrm>
            <a:off x="13931900" y="6438900"/>
            <a:ext cx="13716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0B7869"/>
                </a:solidFill>
                <a:latin typeface="Arial"/>
                <a:ea typeface="Arial"/>
                <a:cs typeface="Arial"/>
                <a:sym typeface="Arial"/>
              </a:rPr>
              <a:t>4.5</a:t>
            </a:r>
            <a:endParaRPr/>
          </a:p>
        </p:txBody>
      </p:sp>
      <p:sp>
        <p:nvSpPr>
          <p:cNvPr id="569" name="Google Shape;569;p14"/>
          <p:cNvSpPr txBox="1"/>
          <p:nvPr/>
        </p:nvSpPr>
        <p:spPr>
          <a:xfrm>
            <a:off x="1714500" y="2743200"/>
            <a:ext cx="42799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endParaRPr/>
          </a:p>
        </p:txBody>
      </p:sp>
      <p:sp>
        <p:nvSpPr>
          <p:cNvPr id="570" name="Google Shape;570;p14"/>
          <p:cNvSpPr txBox="1"/>
          <p:nvPr/>
        </p:nvSpPr>
        <p:spPr>
          <a:xfrm>
            <a:off x="7861300" y="2197100"/>
            <a:ext cx="26543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571" name="Google Shape;571;p14"/>
          <p:cNvSpPr txBox="1"/>
          <p:nvPr/>
        </p:nvSpPr>
        <p:spPr>
          <a:xfrm>
            <a:off x="1778000" y="3454400"/>
            <a:ext cx="4902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endParaRPr/>
          </a:p>
        </p:txBody>
      </p:sp>
      <p:sp>
        <p:nvSpPr>
          <p:cNvPr id="572" name="Google Shape;572;p14"/>
          <p:cNvSpPr txBox="1"/>
          <p:nvPr/>
        </p:nvSpPr>
        <p:spPr>
          <a:xfrm>
            <a:off x="7251700" y="2870200"/>
            <a:ext cx="42672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탐지를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반영식</a:t>
            </a:r>
            <a:endParaRPr/>
          </a:p>
        </p:txBody>
      </p:sp>
      <p:sp>
        <p:nvSpPr>
          <p:cNvPr id="573" name="Google Shape;573;p14"/>
          <p:cNvSpPr txBox="1"/>
          <p:nvPr/>
        </p:nvSpPr>
        <p:spPr>
          <a:xfrm>
            <a:off x="13004800" y="3606800"/>
            <a:ext cx="46482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574" name="Google Shape;574;p14"/>
          <p:cNvSpPr txBox="1"/>
          <p:nvPr/>
        </p:nvSpPr>
        <p:spPr>
          <a:xfrm>
            <a:off x="13309600" y="2781300"/>
            <a:ext cx="3073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575" name="Google Shape;575;p14"/>
          <p:cNvSpPr txBox="1"/>
          <p:nvPr/>
        </p:nvSpPr>
        <p:spPr>
          <a:xfrm>
            <a:off x="9804400" y="7683500"/>
            <a:ext cx="3810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3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3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sp>
        <p:nvSpPr>
          <p:cNvPr id="576" name="Google Shape;576;p14"/>
          <p:cNvSpPr txBox="1"/>
          <p:nvPr/>
        </p:nvSpPr>
        <p:spPr>
          <a:xfrm>
            <a:off x="10680700" y="8331200"/>
            <a:ext cx="64262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D*LITE  </a:t>
            </a:r>
            <a:r>
              <a:rPr b="0" i="0" lang="ko-KR" sz="16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(Dynamic A* Lite)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CCH + A*  </a:t>
            </a:r>
            <a:r>
              <a:rPr b="0" i="0" lang="ko-KR" sz="16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(Customizable Contraction Hierarchies + A*)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RTAA*  </a:t>
            </a:r>
            <a:r>
              <a:rPr b="0" i="0" lang="ko-KR" sz="1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(Real-Time Adaptive A*)</a:t>
            </a:r>
            <a:endParaRPr/>
          </a:p>
        </p:txBody>
      </p:sp>
      <p:sp>
        <p:nvSpPr>
          <p:cNvPr id="577" name="Google Shape;577;p14"/>
          <p:cNvSpPr txBox="1"/>
          <p:nvPr/>
        </p:nvSpPr>
        <p:spPr>
          <a:xfrm>
            <a:off x="2921000" y="444500"/>
            <a:ext cx="62738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578" name="Google Shape;578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4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80" name="Google Shape;580;p14"/>
          <p:cNvSpPr txBox="1"/>
          <p:nvPr/>
        </p:nvSpPr>
        <p:spPr>
          <a:xfrm>
            <a:off x="4978400" y="7645400"/>
            <a:ext cx="3860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00" u="none" cap="none" strike="noStrike">
                <a:solidFill>
                  <a:srgbClr val="2D9285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00" u="none" cap="none" strike="noStrike">
                <a:solidFill>
                  <a:srgbClr val="2D928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00" u="none" cap="none" strike="noStrike">
                <a:solidFill>
                  <a:srgbClr val="2D9285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sp>
        <p:nvSpPr>
          <p:cNvPr id="581" name="Google Shape;581;p14"/>
          <p:cNvSpPr txBox="1"/>
          <p:nvPr/>
        </p:nvSpPr>
        <p:spPr>
          <a:xfrm>
            <a:off x="4876800" y="8356600"/>
            <a:ext cx="45593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5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582" name="Google Shape;582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4"/>
          <p:cNvSpPr txBox="1"/>
          <p:nvPr/>
        </p:nvSpPr>
        <p:spPr>
          <a:xfrm>
            <a:off x="14770100" y="723900"/>
            <a:ext cx="32512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591" name="Google Shape;591;p14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2400" y="2184400"/>
            <a:ext cx="8001000" cy="5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5"/>
          <p:cNvSpPr txBox="1"/>
          <p:nvPr/>
        </p:nvSpPr>
        <p:spPr>
          <a:xfrm>
            <a:off x="1409700" y="558800"/>
            <a:ext cx="1016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sp>
        <p:nvSpPr>
          <p:cNvPr id="599" name="Google Shape;599;p15"/>
          <p:cNvSpPr txBox="1"/>
          <p:nvPr/>
        </p:nvSpPr>
        <p:spPr>
          <a:xfrm>
            <a:off x="1384300" y="8128000"/>
            <a:ext cx="8013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속성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27,034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00" name="Google Shape;600;p15"/>
          <p:cNvSpPr txBox="1"/>
          <p:nvPr/>
        </p:nvSpPr>
        <p:spPr>
          <a:xfrm>
            <a:off x="10109200" y="2120900"/>
            <a:ext cx="6565900" cy="7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OSMnx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Overpass API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(edge)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속성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포함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27,034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u, v 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노드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highway 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유형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 : 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길이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oneway 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일방통행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여부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bridge, tunnel  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터널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여부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lanes, up/down lanes 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avg_height : 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고도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avg_slope : 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경사도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포장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재질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파생변수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핫인코딩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타겟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인코딩을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수행하여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입력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endParaRPr/>
          </a:p>
        </p:txBody>
      </p:sp>
      <p:sp>
        <p:nvSpPr>
          <p:cNvPr id="601" name="Google Shape;601;p15"/>
          <p:cNvSpPr txBox="1"/>
          <p:nvPr/>
        </p:nvSpPr>
        <p:spPr>
          <a:xfrm>
            <a:off x="2984500" y="444500"/>
            <a:ext cx="1141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602" name="Google Shape;6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5"/>
          <p:cNvSpPr txBox="1"/>
          <p:nvPr/>
        </p:nvSpPr>
        <p:spPr>
          <a:xfrm>
            <a:off x="14757400" y="723900"/>
            <a:ext cx="3276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611" name="Google Shape;611;p15"/>
          <p:cNvSpPr txBox="1"/>
          <p:nvPr/>
        </p:nvSpPr>
        <p:spPr>
          <a:xfrm>
            <a:off x="14973300" y="11049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4.1 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endParaRPr/>
          </a:p>
        </p:txBody>
      </p:sp>
      <p:sp>
        <p:nvSpPr>
          <p:cNvPr id="612" name="Google Shape;612;p15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"/>
          <p:cNvSpPr txBox="1"/>
          <p:nvPr/>
        </p:nvSpPr>
        <p:spPr>
          <a:xfrm>
            <a:off x="2984500" y="444500"/>
            <a:ext cx="1141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618" name="Google Shape;6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9700" y="2946400"/>
            <a:ext cx="77978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9700" y="2946400"/>
            <a:ext cx="78613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6"/>
          <p:cNvSpPr txBox="1"/>
          <p:nvPr/>
        </p:nvSpPr>
        <p:spPr>
          <a:xfrm>
            <a:off x="1549400" y="558800"/>
            <a:ext cx="749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sp>
        <p:nvSpPr>
          <p:cNvPr id="622" name="Google Shape;622;p16"/>
          <p:cNvSpPr txBox="1"/>
          <p:nvPr/>
        </p:nvSpPr>
        <p:spPr>
          <a:xfrm>
            <a:off x="10121900" y="2209800"/>
            <a:ext cx="7061200" cy="6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한국교통안전공단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교통사고분석시스템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(TAAS)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은평구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서대문구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마포구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도로망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TAAS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웹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서비스에서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지점을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마커로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과정에서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브라우저에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WFS(Web Feature Service)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요청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(GeoJSON)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공개적으로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전송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응답에서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좌표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(x_crdnt, y_crdnt)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식별번호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(acdnt_no)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추출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좌표체계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EPSG:5179 (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중부원점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TM,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좌표계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8,187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: 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acdnt_no 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식별번호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x_crdnt, y_crdnt 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좌표</a:t>
            </a:r>
            <a:endParaRPr/>
          </a:p>
        </p:txBody>
      </p:sp>
      <p:sp>
        <p:nvSpPr>
          <p:cNvPr id="623" name="Google Shape;623;p16"/>
          <p:cNvSpPr txBox="1"/>
          <p:nvPr/>
        </p:nvSpPr>
        <p:spPr>
          <a:xfrm>
            <a:off x="1270000" y="6934200"/>
            <a:ext cx="7924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교통사고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좌표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8,187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endParaRPr/>
          </a:p>
        </p:txBody>
      </p:sp>
      <p:sp>
        <p:nvSpPr>
          <p:cNvPr id="624" name="Google Shape;624;p16"/>
          <p:cNvSpPr txBox="1"/>
          <p:nvPr/>
        </p:nvSpPr>
        <p:spPr>
          <a:xfrm>
            <a:off x="2984500" y="444500"/>
            <a:ext cx="1141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625" name="Google Shape;62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6"/>
          <p:cNvSpPr txBox="1"/>
          <p:nvPr/>
        </p:nvSpPr>
        <p:spPr>
          <a:xfrm>
            <a:off x="14757400" y="723900"/>
            <a:ext cx="3276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634" name="Google Shape;634;p16"/>
          <p:cNvSpPr txBox="1"/>
          <p:nvPr/>
        </p:nvSpPr>
        <p:spPr>
          <a:xfrm>
            <a:off x="14973300" y="11049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4.1 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endParaRPr/>
          </a:p>
        </p:txBody>
      </p:sp>
      <p:sp>
        <p:nvSpPr>
          <p:cNvPr id="635" name="Google Shape;635;p16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7"/>
          <p:cNvSpPr txBox="1"/>
          <p:nvPr/>
        </p:nvSpPr>
        <p:spPr>
          <a:xfrm>
            <a:off x="2921000" y="444500"/>
            <a:ext cx="11176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641" name="Google Shape;6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2" name="Google Shape;642;p17"/>
          <p:cNvGraphicFramePr/>
          <p:nvPr/>
        </p:nvGraphicFramePr>
        <p:xfrm>
          <a:off x="1473200" y="21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{ADCB5B16-6035-4ED4-81FE-6D6DD7E86E32}</a:tableStyleId>
              </a:tblPr>
              <a:tblGrid>
                <a:gridCol w="1879600"/>
                <a:gridCol w="3162300"/>
                <a:gridCol w="3403600"/>
                <a:gridCol w="3403600"/>
                <a:gridCol w="3403600"/>
              </a:tblGrid>
              <a:tr h="373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 이미지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방해요소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유형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화재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(fire)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도로 붕괴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(road collapse)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북한군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(north army)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한국군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(korea army)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2,216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1,060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Forest Fire Dataset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Vecteezy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roboflow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roboflow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 방법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오픈 데이터셋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(라벨 포함)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사이트 크롤링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오픈 데이터셋 (라벨 포함)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오픈 데이터셋 (라벨 포함)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43" name="Google Shape;6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900" y="2209800"/>
            <a:ext cx="30988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2400" y="2209800"/>
            <a:ext cx="3378200" cy="3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9931400" y="2235200"/>
            <a:ext cx="33528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0" y="2235200"/>
            <a:ext cx="3327400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7"/>
          <p:cNvSpPr txBox="1"/>
          <p:nvPr/>
        </p:nvSpPr>
        <p:spPr>
          <a:xfrm>
            <a:off x="1409700" y="558800"/>
            <a:ext cx="1016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648" name="Google Shape;648;p17"/>
          <p:cNvSpPr txBox="1"/>
          <p:nvPr/>
        </p:nvSpPr>
        <p:spPr>
          <a:xfrm>
            <a:off x="1384300" y="9004300"/>
            <a:ext cx="15367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(1) -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9,389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endParaRPr/>
          </a:p>
        </p:txBody>
      </p:sp>
      <p:pic>
        <p:nvPicPr>
          <p:cNvPr id="649" name="Google Shape;64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7"/>
          <p:cNvSpPr txBox="1"/>
          <p:nvPr/>
        </p:nvSpPr>
        <p:spPr>
          <a:xfrm>
            <a:off x="14757400" y="723900"/>
            <a:ext cx="3276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658" name="Google Shape;658;p17"/>
          <p:cNvSpPr txBox="1"/>
          <p:nvPr/>
        </p:nvSpPr>
        <p:spPr>
          <a:xfrm>
            <a:off x="14973300" y="11049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4.1 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endParaRPr/>
          </a:p>
        </p:txBody>
      </p:sp>
      <p:sp>
        <p:nvSpPr>
          <p:cNvPr id="659" name="Google Shape;659;p17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660" name="Google Shape;660;p17"/>
          <p:cNvSpPr txBox="1"/>
          <p:nvPr/>
        </p:nvSpPr>
        <p:spPr>
          <a:xfrm>
            <a:off x="3365500" y="5638800"/>
            <a:ext cx="314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화재</a:t>
            </a:r>
            <a:endParaRPr/>
          </a:p>
        </p:txBody>
      </p:sp>
      <p:sp>
        <p:nvSpPr>
          <p:cNvPr id="661" name="Google Shape;661;p17"/>
          <p:cNvSpPr txBox="1"/>
          <p:nvPr/>
        </p:nvSpPr>
        <p:spPr>
          <a:xfrm>
            <a:off x="6515100" y="5638800"/>
            <a:ext cx="3378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붕괴</a:t>
            </a:r>
            <a:endParaRPr/>
          </a:p>
        </p:txBody>
      </p:sp>
      <p:sp>
        <p:nvSpPr>
          <p:cNvPr id="662" name="Google Shape;662;p17"/>
          <p:cNvSpPr txBox="1"/>
          <p:nvPr/>
        </p:nvSpPr>
        <p:spPr>
          <a:xfrm>
            <a:off x="9956800" y="5638800"/>
            <a:ext cx="32766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14] 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북한군</a:t>
            </a:r>
            <a:endParaRPr/>
          </a:p>
        </p:txBody>
      </p:sp>
      <p:sp>
        <p:nvSpPr>
          <p:cNvPr id="663" name="Google Shape;663;p17"/>
          <p:cNvSpPr txBox="1"/>
          <p:nvPr/>
        </p:nvSpPr>
        <p:spPr>
          <a:xfrm>
            <a:off x="13322300" y="5613400"/>
            <a:ext cx="32512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15] 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8"/>
          <p:cNvSpPr txBox="1"/>
          <p:nvPr/>
        </p:nvSpPr>
        <p:spPr>
          <a:xfrm>
            <a:off x="2921000" y="444500"/>
            <a:ext cx="11176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669" name="Google Shape;6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0" name="Google Shape;670;p18"/>
          <p:cNvGraphicFramePr/>
          <p:nvPr/>
        </p:nvGraphicFramePr>
        <p:xfrm>
          <a:off x="1473200" y="21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{ADCB5B16-6035-4ED4-81FE-6D6DD7E86E32}</a:tableStyleId>
              </a:tblPr>
              <a:tblGrid>
                <a:gridCol w="1879600"/>
                <a:gridCol w="3162300"/>
                <a:gridCol w="3403600"/>
                <a:gridCol w="3403600"/>
                <a:gridCol w="3403600"/>
              </a:tblGrid>
              <a:tr h="367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 이미지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방해요소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유형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다리 붕괴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(bridge collapse)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북한 전차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(north tank)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폭발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(explosion)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한국 전차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(korea tank)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2,835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이미지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Tanks-Encyclopedia,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YouTUbe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Pond5, Pexels, Wikimedia, Unsplash, YouTube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강사 제공 데이터셋 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(K2, K1A1 전차 소개 영상)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6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 방법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검색 자동 수집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크롤링 + 영상 프레임 추출</a:t>
                      </a:r>
                      <a:endParaRPr sz="1100" u="none" cap="none" strike="noStrike"/>
                    </a:p>
                  </a:txBody>
                  <a:tcPr marT="19050" marB="19050" marR="19050" marL="19050" anchor="b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오픈 데이터셋 (라벨 포함)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300" u="none" cap="none" strike="noStrike">
                          <a:solidFill>
                            <a:srgbClr val="33313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영상 프레임 추출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71" name="Google Shape;6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7800" y="2222500"/>
            <a:ext cx="33655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1400" y="2171700"/>
            <a:ext cx="3340100" cy="3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09600" y="2171700"/>
            <a:ext cx="3365500" cy="33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52800" y="2209800"/>
            <a:ext cx="31115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8"/>
          <p:cNvSpPr txBox="1"/>
          <p:nvPr/>
        </p:nvSpPr>
        <p:spPr>
          <a:xfrm>
            <a:off x="1409700" y="558800"/>
            <a:ext cx="1016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676" name="Google Shape;676;p18"/>
          <p:cNvSpPr txBox="1"/>
          <p:nvPr/>
        </p:nvSpPr>
        <p:spPr>
          <a:xfrm>
            <a:off x="1384300" y="9118600"/>
            <a:ext cx="15367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(2) -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9,389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endParaRPr/>
          </a:p>
        </p:txBody>
      </p:sp>
      <p:pic>
        <p:nvPicPr>
          <p:cNvPr id="677" name="Google Shape;67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8"/>
          <p:cNvSpPr txBox="1"/>
          <p:nvPr/>
        </p:nvSpPr>
        <p:spPr>
          <a:xfrm>
            <a:off x="14757400" y="723900"/>
            <a:ext cx="3276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686" name="Google Shape;686;p18"/>
          <p:cNvSpPr txBox="1"/>
          <p:nvPr/>
        </p:nvSpPr>
        <p:spPr>
          <a:xfrm>
            <a:off x="14973300" y="11049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4.1 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endParaRPr/>
          </a:p>
        </p:txBody>
      </p:sp>
      <p:sp>
        <p:nvSpPr>
          <p:cNvPr id="687" name="Google Shape;687;p18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688" name="Google Shape;688;p18"/>
          <p:cNvSpPr txBox="1"/>
          <p:nvPr/>
        </p:nvSpPr>
        <p:spPr>
          <a:xfrm>
            <a:off x="13322300" y="5537200"/>
            <a:ext cx="325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전차</a:t>
            </a:r>
            <a:endParaRPr/>
          </a:p>
        </p:txBody>
      </p:sp>
      <p:sp>
        <p:nvSpPr>
          <p:cNvPr id="689" name="Google Shape;689;p18"/>
          <p:cNvSpPr txBox="1"/>
          <p:nvPr/>
        </p:nvSpPr>
        <p:spPr>
          <a:xfrm>
            <a:off x="3314700" y="5588000"/>
            <a:ext cx="325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다리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붕괴</a:t>
            </a:r>
            <a:endParaRPr/>
          </a:p>
        </p:txBody>
      </p:sp>
      <p:sp>
        <p:nvSpPr>
          <p:cNvPr id="690" name="Google Shape;690;p18"/>
          <p:cNvSpPr txBox="1"/>
          <p:nvPr/>
        </p:nvSpPr>
        <p:spPr>
          <a:xfrm>
            <a:off x="6540500" y="5562600"/>
            <a:ext cx="325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북한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전차</a:t>
            </a:r>
            <a:endParaRPr/>
          </a:p>
        </p:txBody>
      </p:sp>
      <p:sp>
        <p:nvSpPr>
          <p:cNvPr id="691" name="Google Shape;691;p18"/>
          <p:cNvSpPr txBox="1"/>
          <p:nvPr/>
        </p:nvSpPr>
        <p:spPr>
          <a:xfrm>
            <a:off x="10020300" y="5562600"/>
            <a:ext cx="32512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18] 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폭발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9"/>
          <p:cNvSpPr txBox="1"/>
          <p:nvPr/>
        </p:nvSpPr>
        <p:spPr>
          <a:xfrm>
            <a:off x="2984500" y="444500"/>
            <a:ext cx="1141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697" name="Google Shape;6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9"/>
          <p:cNvSpPr txBox="1"/>
          <p:nvPr/>
        </p:nvSpPr>
        <p:spPr>
          <a:xfrm>
            <a:off x="1231900" y="558800"/>
            <a:ext cx="1447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pic>
        <p:nvPicPr>
          <p:cNvPr id="699" name="Google Shape;6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0500" y="2184400"/>
            <a:ext cx="775970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9500" y="7620000"/>
            <a:ext cx="6172200" cy="1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9"/>
          <p:cNvSpPr txBox="1"/>
          <p:nvPr/>
        </p:nvSpPr>
        <p:spPr>
          <a:xfrm>
            <a:off x="1435100" y="7366000"/>
            <a:ext cx="7772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속성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/>
          </a:p>
        </p:txBody>
      </p:sp>
      <p:sp>
        <p:nvSpPr>
          <p:cNvPr id="702" name="Google Shape;702;p19"/>
          <p:cNvSpPr txBox="1"/>
          <p:nvPr/>
        </p:nvSpPr>
        <p:spPr>
          <a:xfrm>
            <a:off x="9791700" y="2159000"/>
            <a:ext cx="7404100" cy="7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은평구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서대문구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마포구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도로망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규모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 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27,034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(edge)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레코드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   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17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(feature)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보유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(oneway, tunnel, bridge → 0/1)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범주형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(highway, surface) →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핫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인코딩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타겟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인코딩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× 3.5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좌표계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WGS84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엣지별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÷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건수</a:t>
            </a:r>
            <a:endParaRPr/>
          </a:p>
          <a:p>
            <a:pPr indent="-342900" lvl="0" marL="3429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log_length: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길이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변환값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abs_slope: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경사도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절댓값</a:t>
            </a:r>
            <a:endParaRPr/>
          </a:p>
          <a:p>
            <a:pPr indent="-342900" lvl="1" marL="6477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len_x_slope: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길이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×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경사도</a:t>
            </a:r>
            <a:endParaRPr/>
          </a:p>
          <a:p>
            <a:pPr indent="0" lvl="1" marL="45720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9"/>
          <p:cNvSpPr txBox="1"/>
          <p:nvPr/>
        </p:nvSpPr>
        <p:spPr>
          <a:xfrm>
            <a:off x="3594100" y="8978900"/>
            <a:ext cx="6159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교통사고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/>
          </a:p>
        </p:txBody>
      </p:sp>
      <p:pic>
        <p:nvPicPr>
          <p:cNvPr id="704" name="Google Shape;70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9"/>
          <p:cNvSpPr txBox="1"/>
          <p:nvPr/>
        </p:nvSpPr>
        <p:spPr>
          <a:xfrm>
            <a:off x="14757400" y="723900"/>
            <a:ext cx="331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713" name="Google Shape;713;p19"/>
          <p:cNvSpPr txBox="1"/>
          <p:nvPr/>
        </p:nvSpPr>
        <p:spPr>
          <a:xfrm>
            <a:off x="14973300" y="11049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4.2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sp>
        <p:nvSpPr>
          <p:cNvPr id="714" name="Google Shape;714;p19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2369800" y="45339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340000">
            <a:off x="9245600" y="1778000"/>
            <a:ext cx="635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00700" y="6362700"/>
            <a:ext cx="660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68600" y="2603500"/>
            <a:ext cx="736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4084300" y="1714500"/>
            <a:ext cx="35179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4521200" y="2781300"/>
            <a:ext cx="762000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584200" y="6223000"/>
            <a:ext cx="35179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10160000" y="-88900"/>
            <a:ext cx="762000" cy="172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382000" y="4470400"/>
            <a:ext cx="35179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6616700" y="4470400"/>
            <a:ext cx="35179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11912600" y="1193800"/>
            <a:ext cx="762000" cy="5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11290300" y="-2019300"/>
            <a:ext cx="76200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51800" y="8763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53500" y="609600"/>
            <a:ext cx="11938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8966200" y="800100"/>
            <a:ext cx="11049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836900" y="2032000"/>
            <a:ext cx="11938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15913100" y="2235200"/>
            <a:ext cx="1003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AFFF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052300" y="3352800"/>
            <a:ext cx="11938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12128500" y="3556000"/>
            <a:ext cx="1003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21300" y="5168900"/>
            <a:ext cx="11938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5397500" y="5359400"/>
            <a:ext cx="99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620000">
            <a:off x="8966200" y="3721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0620000">
            <a:off x="9055100" y="3797300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20000">
            <a:off x="5918200" y="82423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20000">
            <a:off x="5994400" y="8331200"/>
            <a:ext cx="3683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330200" y="215900"/>
            <a:ext cx="5156200" cy="15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</a:t>
            </a:r>
            <a:r>
              <a:rPr b="0" i="0" lang="ko-KR" sz="8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00100" y="1016000"/>
            <a:ext cx="571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5000" y="863600"/>
            <a:ext cx="749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39800" y="1181100"/>
            <a:ext cx="444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635500" y="1016000"/>
            <a:ext cx="571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635500" y="863600"/>
            <a:ext cx="7493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622800" y="1181100"/>
            <a:ext cx="444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191500" y="4254500"/>
            <a:ext cx="21082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104900" y="5359400"/>
            <a:ext cx="660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279900" y="9004300"/>
            <a:ext cx="660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928100" y="9017000"/>
            <a:ext cx="660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4935200" y="9029700"/>
            <a:ext cx="660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01700" y="5270500"/>
            <a:ext cx="11938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 txBox="1"/>
          <p:nvPr/>
        </p:nvSpPr>
        <p:spPr>
          <a:xfrm>
            <a:off x="977900" y="5461000"/>
            <a:ext cx="99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pic>
        <p:nvPicPr>
          <p:cNvPr id="132" name="Google Shape;132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987800" y="7924800"/>
            <a:ext cx="11938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"/>
          <p:cNvSpPr txBox="1"/>
          <p:nvPr/>
        </p:nvSpPr>
        <p:spPr>
          <a:xfrm>
            <a:off x="4076700" y="8115300"/>
            <a:ext cx="99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pic>
        <p:nvPicPr>
          <p:cNvPr id="134" name="Google Shape;134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674100" y="7924800"/>
            <a:ext cx="11938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/>
        </p:nvSpPr>
        <p:spPr>
          <a:xfrm>
            <a:off x="8750300" y="8115300"/>
            <a:ext cx="99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pic>
        <p:nvPicPr>
          <p:cNvPr id="136" name="Google Shape;136;p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668500" y="7924800"/>
            <a:ext cx="11938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"/>
          <p:cNvSpPr txBox="1"/>
          <p:nvPr/>
        </p:nvSpPr>
        <p:spPr>
          <a:xfrm>
            <a:off x="14744700" y="8115300"/>
            <a:ext cx="99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4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sp>
        <p:nvSpPr>
          <p:cNvPr id="138" name="Google Shape;138;p2"/>
          <p:cNvSpPr txBox="1"/>
          <p:nvPr/>
        </p:nvSpPr>
        <p:spPr>
          <a:xfrm>
            <a:off x="2971800" y="9486900"/>
            <a:ext cx="3429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시연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11442700" y="4914900"/>
            <a:ext cx="3048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8318500" y="2159000"/>
            <a:ext cx="30099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141" name="Google Shape;141;p2"/>
          <p:cNvSpPr txBox="1"/>
          <p:nvPr/>
        </p:nvSpPr>
        <p:spPr>
          <a:xfrm>
            <a:off x="12687300" y="2324100"/>
            <a:ext cx="28575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구성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역할</a:t>
            </a: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13652500" y="9410700"/>
            <a:ext cx="32131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4368800" y="6794500"/>
            <a:ext cx="35179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144" name="Google Shape;144;p2"/>
          <p:cNvSpPr txBox="1"/>
          <p:nvPr/>
        </p:nvSpPr>
        <p:spPr>
          <a:xfrm>
            <a:off x="-12700" y="4368800"/>
            <a:ext cx="3429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기대효과</a:t>
            </a:r>
            <a:endParaRPr/>
          </a:p>
        </p:txBody>
      </p:sp>
      <p:sp>
        <p:nvSpPr>
          <p:cNvPr id="145" name="Google Shape;145;p2"/>
          <p:cNvSpPr txBox="1"/>
          <p:nvPr/>
        </p:nvSpPr>
        <p:spPr>
          <a:xfrm>
            <a:off x="7607300" y="9398000"/>
            <a:ext cx="3429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자체평가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0"/>
          <p:cNvSpPr txBox="1"/>
          <p:nvPr/>
        </p:nvSpPr>
        <p:spPr>
          <a:xfrm>
            <a:off x="9791700" y="2184400"/>
            <a:ext cx="6946900" cy="6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60B1C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데이터셋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규모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9,389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60B1C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리사이징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입력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이미지를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640×640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픽셀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크기로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통일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60B1C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정규화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픽셀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값을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[0, 1]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범위로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스케일링하여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안정성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60B1C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증강</a:t>
            </a:r>
            <a:endParaRPr/>
          </a:p>
          <a:p>
            <a:pPr indent="-342900" lvl="1" marL="647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60B1C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기하학적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좌우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상하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반전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, 90°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회전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시점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대응</a:t>
            </a:r>
            <a:endParaRPr/>
          </a:p>
          <a:p>
            <a:pPr indent="-342900" lvl="1" marL="647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60B1C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색상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일부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이미지를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그레이스케일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색조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(Hue) -20°~+20°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조정</a:t>
            </a:r>
            <a:endParaRPr/>
          </a:p>
          <a:p>
            <a:pPr indent="-342900" lvl="1" marL="647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60B1C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화질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4px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블러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1.05%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노이즈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화질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저하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상황에서도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견고한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유지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60B1C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라벨링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작업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오픈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데이터셋이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아닌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, LabelImg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어노테이션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툴을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활용해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Bounding Box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클래스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라벨</a:t>
            </a:r>
            <a:r>
              <a:rPr b="0" i="0" lang="ko-KR" sz="2400" u="none" cap="none" strike="noStrike">
                <a:solidFill>
                  <a:srgbClr val="060B1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60B1C"/>
                </a:solidFill>
                <a:latin typeface="Calibri"/>
                <a:ea typeface="Calibri"/>
                <a:cs typeface="Calibri"/>
                <a:sym typeface="Calibri"/>
              </a:rPr>
              <a:t>지정</a:t>
            </a:r>
            <a:endParaRPr/>
          </a:p>
        </p:txBody>
      </p:sp>
      <p:sp>
        <p:nvSpPr>
          <p:cNvPr id="720" name="Google Shape;720;p20"/>
          <p:cNvSpPr txBox="1"/>
          <p:nvPr/>
        </p:nvSpPr>
        <p:spPr>
          <a:xfrm>
            <a:off x="2921000" y="444500"/>
            <a:ext cx="11176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pic>
        <p:nvPicPr>
          <p:cNvPr id="721" name="Google Shape;7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7581900"/>
            <a:ext cx="71882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3200" y="2133600"/>
            <a:ext cx="716280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20"/>
          <p:cNvSpPr txBox="1"/>
          <p:nvPr/>
        </p:nvSpPr>
        <p:spPr>
          <a:xfrm>
            <a:off x="1219200" y="558800"/>
            <a:ext cx="1371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725" name="Google Shape;725;p20"/>
          <p:cNvSpPr txBox="1"/>
          <p:nvPr/>
        </p:nvSpPr>
        <p:spPr>
          <a:xfrm>
            <a:off x="1435100" y="8648700"/>
            <a:ext cx="728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증강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  <p:pic>
        <p:nvPicPr>
          <p:cNvPr id="726" name="Google Shape;72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20"/>
          <p:cNvSpPr txBox="1"/>
          <p:nvPr/>
        </p:nvSpPr>
        <p:spPr>
          <a:xfrm>
            <a:off x="14605000" y="723900"/>
            <a:ext cx="32004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735" name="Google Shape;73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0"/>
          <p:cNvSpPr txBox="1"/>
          <p:nvPr/>
        </p:nvSpPr>
        <p:spPr>
          <a:xfrm>
            <a:off x="14732000" y="1104900"/>
            <a:ext cx="31242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4.2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sp>
        <p:nvSpPr>
          <p:cNvPr id="744" name="Google Shape;744;p20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1"/>
          <p:cNvSpPr txBox="1"/>
          <p:nvPr/>
        </p:nvSpPr>
        <p:spPr>
          <a:xfrm>
            <a:off x="2921000" y="444500"/>
            <a:ext cx="8216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도로위험도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pic>
        <p:nvPicPr>
          <p:cNvPr id="750" name="Google Shape;7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21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sp>
        <p:nvSpPr>
          <p:cNvPr id="752" name="Google Shape;752;p21"/>
          <p:cNvSpPr txBox="1"/>
          <p:nvPr/>
        </p:nvSpPr>
        <p:spPr>
          <a:xfrm>
            <a:off x="1638300" y="1866900"/>
            <a:ext cx="1113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(Graph Attention Networks) 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이유</a:t>
            </a:r>
            <a:endParaRPr/>
          </a:p>
        </p:txBody>
      </p:sp>
      <p:pic>
        <p:nvPicPr>
          <p:cNvPr id="753" name="Google Shape;7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19177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362700" y="-3238500"/>
            <a:ext cx="6388100" cy="8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360000">
            <a:off x="3949700" y="6731000"/>
            <a:ext cx="1549400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7620000">
            <a:off x="4025900" y="5537200"/>
            <a:ext cx="13716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21"/>
          <p:cNvSpPr txBox="1"/>
          <p:nvPr/>
        </p:nvSpPr>
        <p:spPr>
          <a:xfrm>
            <a:off x="774700" y="5613400"/>
            <a:ext cx="33274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GNN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(Graph neural network)</a:t>
            </a:r>
            <a:endParaRPr/>
          </a:p>
        </p:txBody>
      </p:sp>
      <p:sp>
        <p:nvSpPr>
          <p:cNvPr id="758" name="Google Shape;758;p21"/>
          <p:cNvSpPr txBox="1"/>
          <p:nvPr/>
        </p:nvSpPr>
        <p:spPr>
          <a:xfrm>
            <a:off x="5168900" y="8026400"/>
            <a:ext cx="39497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GCN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(Graph Convolutional Network)</a:t>
            </a:r>
            <a:endParaRPr/>
          </a:p>
        </p:txBody>
      </p:sp>
      <p:sp>
        <p:nvSpPr>
          <p:cNvPr id="759" name="Google Shape;759;p21"/>
          <p:cNvSpPr txBox="1"/>
          <p:nvPr/>
        </p:nvSpPr>
        <p:spPr>
          <a:xfrm>
            <a:off x="5168900" y="4724400"/>
            <a:ext cx="35941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(Graph Attention Networks)</a:t>
            </a:r>
            <a:endParaRPr/>
          </a:p>
        </p:txBody>
      </p:sp>
      <p:pic>
        <p:nvPicPr>
          <p:cNvPr id="760" name="Google Shape;76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5200" y="3606800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6540000">
            <a:off x="7048500" y="2832100"/>
            <a:ext cx="1397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7086600" y="3162300"/>
            <a:ext cx="1397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4020000">
            <a:off x="7023100" y="3530600"/>
            <a:ext cx="1397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9500" y="3124200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9500" y="3619500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42200" y="4102100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83300" y="7010400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540000">
            <a:off x="7061200" y="6248400"/>
            <a:ext cx="1397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7099300" y="6578600"/>
            <a:ext cx="1397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4020000">
            <a:off x="7035800" y="6921500"/>
            <a:ext cx="1397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29500" y="6540500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29500" y="7023100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29500" y="7480300"/>
            <a:ext cx="4318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21"/>
          <p:cNvSpPr txBox="1"/>
          <p:nvPr/>
        </p:nvSpPr>
        <p:spPr>
          <a:xfrm>
            <a:off x="9296400" y="7175500"/>
            <a:ext cx="71120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이웃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동일하게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중요도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불가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관계는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하지만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가중치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불가</a:t>
            </a:r>
            <a:endParaRPr/>
          </a:p>
        </p:txBody>
      </p:sp>
      <p:sp>
        <p:nvSpPr>
          <p:cNvPr id="775" name="Google Shape;775;p21"/>
          <p:cNvSpPr txBox="1"/>
          <p:nvPr/>
        </p:nvSpPr>
        <p:spPr>
          <a:xfrm>
            <a:off x="9283700" y="3657600"/>
            <a:ext cx="7797800" cy="1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메커니즘으로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이웃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중요도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중요한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중요한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작게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현실적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상황별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차별화가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적합</a:t>
            </a:r>
            <a:endParaRPr/>
          </a:p>
        </p:txBody>
      </p:sp>
      <p:pic>
        <p:nvPicPr>
          <p:cNvPr id="776" name="Google Shape;776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21"/>
          <p:cNvSpPr txBox="1"/>
          <p:nvPr/>
        </p:nvSpPr>
        <p:spPr>
          <a:xfrm>
            <a:off x="14795500" y="723900"/>
            <a:ext cx="3213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785" name="Google Shape;785;p21"/>
          <p:cNvSpPr txBox="1"/>
          <p:nvPr/>
        </p:nvSpPr>
        <p:spPr>
          <a:xfrm>
            <a:off x="14935200" y="11684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4.3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786" name="Google Shape;786;p21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/>
          <p:nvPr/>
        </p:nvSpPr>
        <p:spPr>
          <a:xfrm>
            <a:off x="9944100" y="2984500"/>
            <a:ext cx="7391400" cy="4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은평구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서대문구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마포구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도로망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: GAT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(X):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속성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지형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17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가지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    (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차선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길이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경사도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고도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표면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상태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타겟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(y): XGBoost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산출한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'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엣지별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사고율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데이터셋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분리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훈련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8 :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검증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1 :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테스트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1 </a:t>
            </a:r>
            <a:endParaRPr/>
          </a:p>
          <a:p>
            <a:pPr indent="-342900" lvl="1" marL="660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Attention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메커니즘으로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중요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도로에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가중치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출력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도로별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산출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비용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계산식에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기본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위험도로</a:t>
            </a:r>
            <a:r>
              <a:rPr b="0" i="0" lang="ko-KR" sz="2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반영됨</a:t>
            </a:r>
            <a:endParaRPr/>
          </a:p>
        </p:txBody>
      </p:sp>
      <p:sp>
        <p:nvSpPr>
          <p:cNvPr id="792" name="Google Shape;792;p22"/>
          <p:cNvSpPr txBox="1"/>
          <p:nvPr/>
        </p:nvSpPr>
        <p:spPr>
          <a:xfrm>
            <a:off x="2921000" y="444500"/>
            <a:ext cx="8216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도로위험도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pic>
        <p:nvPicPr>
          <p:cNvPr id="793" name="Google Shape;7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2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pic>
        <p:nvPicPr>
          <p:cNvPr id="795" name="Google Shape;7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700" y="3175000"/>
            <a:ext cx="4292600" cy="50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22"/>
          <p:cNvSpPr txBox="1"/>
          <p:nvPr/>
        </p:nvSpPr>
        <p:spPr>
          <a:xfrm>
            <a:off x="2159000" y="1803400"/>
            <a:ext cx="103124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(Graph Attention Networks)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endParaRPr/>
          </a:p>
        </p:txBody>
      </p:sp>
      <p:sp>
        <p:nvSpPr>
          <p:cNvPr id="797" name="Google Shape;797;p22"/>
          <p:cNvSpPr txBox="1"/>
          <p:nvPr/>
        </p:nvSpPr>
        <p:spPr>
          <a:xfrm>
            <a:off x="1320800" y="1854200"/>
            <a:ext cx="6477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/>
          </a:p>
        </p:txBody>
      </p:sp>
      <p:pic>
        <p:nvPicPr>
          <p:cNvPr id="798" name="Google Shape;79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2000" y="6108700"/>
            <a:ext cx="66421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2"/>
          <p:cNvSpPr txBox="1"/>
          <p:nvPr/>
        </p:nvSpPr>
        <p:spPr>
          <a:xfrm>
            <a:off x="14795500" y="723900"/>
            <a:ext cx="3213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810" name="Google Shape;810;p22"/>
          <p:cNvSpPr txBox="1"/>
          <p:nvPr/>
        </p:nvSpPr>
        <p:spPr>
          <a:xfrm>
            <a:off x="14935200" y="11684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4.3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811" name="Google Shape;811;p22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  <p:sp>
        <p:nvSpPr>
          <p:cNvPr id="812" name="Google Shape;812;p22"/>
          <p:cNvSpPr txBox="1"/>
          <p:nvPr/>
        </p:nvSpPr>
        <p:spPr>
          <a:xfrm>
            <a:off x="330200" y="8331200"/>
            <a:ext cx="4864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21]  OSMNX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13" name="Google Shape;813;p22"/>
          <p:cNvSpPr txBox="1"/>
          <p:nvPr/>
        </p:nvSpPr>
        <p:spPr>
          <a:xfrm>
            <a:off x="2895600" y="8851900"/>
            <a:ext cx="6553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22]  GAT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3"/>
          <p:cNvSpPr txBox="1"/>
          <p:nvPr/>
        </p:nvSpPr>
        <p:spPr>
          <a:xfrm>
            <a:off x="1282700" y="1866900"/>
            <a:ext cx="140208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(eXtreme Gradient Boosting)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개념</a:t>
            </a:r>
            <a:endParaRPr/>
          </a:p>
        </p:txBody>
      </p:sp>
      <p:pic>
        <p:nvPicPr>
          <p:cNvPr id="827" name="Google Shape;827;p2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736600" y="3733800"/>
            <a:ext cx="3886200" cy="59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3"/>
          <p:cNvPicPr preferRelativeResize="0"/>
          <p:nvPr/>
        </p:nvPicPr>
        <p:blipFill rotWithShape="1">
          <a:blip r:embed="rId6">
            <a:alphaModFix amt="60000"/>
          </a:blip>
          <a:srcRect b="0" l="0" r="0" t="0"/>
          <a:stretch/>
        </p:blipFill>
        <p:spPr>
          <a:xfrm>
            <a:off x="723900" y="3022600"/>
            <a:ext cx="3898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3"/>
          <p:cNvSpPr txBox="1"/>
          <p:nvPr/>
        </p:nvSpPr>
        <p:spPr>
          <a:xfrm>
            <a:off x="749300" y="3187700"/>
            <a:ext cx="3835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/>
          </a:p>
        </p:txBody>
      </p:sp>
      <p:pic>
        <p:nvPicPr>
          <p:cNvPr id="830" name="Google Shape;83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9000" y="4051300"/>
            <a:ext cx="35814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23"/>
          <p:cNvSpPr txBox="1"/>
          <p:nvPr/>
        </p:nvSpPr>
        <p:spPr>
          <a:xfrm>
            <a:off x="774700" y="6870700"/>
            <a:ext cx="3860800" cy="1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선형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관계만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잘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위험도처럼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비선형적이고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복잡한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패턴에는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/>
          </a:p>
        </p:txBody>
      </p:sp>
      <p:pic>
        <p:nvPicPr>
          <p:cNvPr id="832" name="Google Shape;832;p23"/>
          <p:cNvPicPr preferRelativeResize="0"/>
          <p:nvPr/>
        </p:nvPicPr>
        <p:blipFill rotWithShape="1">
          <a:blip r:embed="rId8">
            <a:alphaModFix amt="10000"/>
          </a:blip>
          <a:srcRect b="0" l="0" r="0" t="0"/>
          <a:stretch/>
        </p:blipFill>
        <p:spPr>
          <a:xfrm>
            <a:off x="4978400" y="3733800"/>
            <a:ext cx="3886200" cy="59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3"/>
          <p:cNvPicPr preferRelativeResize="0"/>
          <p:nvPr/>
        </p:nvPicPr>
        <p:blipFill rotWithShape="1">
          <a:blip r:embed="rId6">
            <a:alphaModFix amt="60000"/>
          </a:blip>
          <a:srcRect b="0" l="0" r="0" t="0"/>
          <a:stretch/>
        </p:blipFill>
        <p:spPr>
          <a:xfrm>
            <a:off x="4965700" y="3022600"/>
            <a:ext cx="3898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23"/>
          <p:cNvSpPr txBox="1"/>
          <p:nvPr/>
        </p:nvSpPr>
        <p:spPr>
          <a:xfrm>
            <a:off x="5003800" y="3175000"/>
            <a:ext cx="3835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/>
          </a:p>
        </p:txBody>
      </p:sp>
      <p:pic>
        <p:nvPicPr>
          <p:cNvPr id="835" name="Google Shape;835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18100" y="4064000"/>
            <a:ext cx="35687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23"/>
          <p:cNvSpPr txBox="1"/>
          <p:nvPr/>
        </p:nvSpPr>
        <p:spPr>
          <a:xfrm>
            <a:off x="5016500" y="6896100"/>
            <a:ext cx="3860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앙상블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기반으로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과적합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방지에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강함</a:t>
            </a:r>
            <a:endParaRPr/>
          </a:p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하지만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트리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개수가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많아지면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계산량이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커지고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해석이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어려움</a:t>
            </a:r>
            <a:endParaRPr/>
          </a:p>
        </p:txBody>
      </p:sp>
      <p:pic>
        <p:nvPicPr>
          <p:cNvPr id="837" name="Google Shape;837;p23"/>
          <p:cNvPicPr preferRelativeResize="0"/>
          <p:nvPr/>
        </p:nvPicPr>
        <p:blipFill rotWithShape="1">
          <a:blip r:embed="rId10">
            <a:alphaModFix amt="10000"/>
          </a:blip>
          <a:srcRect b="0" l="0" r="0" t="0"/>
          <a:stretch/>
        </p:blipFill>
        <p:spPr>
          <a:xfrm>
            <a:off x="9232900" y="3733800"/>
            <a:ext cx="3886200" cy="6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3"/>
          <p:cNvPicPr preferRelativeResize="0"/>
          <p:nvPr/>
        </p:nvPicPr>
        <p:blipFill rotWithShape="1">
          <a:blip r:embed="rId6">
            <a:alphaModFix amt="60000"/>
          </a:blip>
          <a:srcRect b="0" l="0" r="0" t="0"/>
          <a:stretch/>
        </p:blipFill>
        <p:spPr>
          <a:xfrm>
            <a:off x="9220200" y="3022600"/>
            <a:ext cx="3898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3"/>
          <p:cNvSpPr txBox="1"/>
          <p:nvPr/>
        </p:nvSpPr>
        <p:spPr>
          <a:xfrm>
            <a:off x="9245600" y="3048000"/>
            <a:ext cx="38354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GBDT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(Gradient Boosting Decision Tree)</a:t>
            </a:r>
            <a:endParaRPr/>
          </a:p>
        </p:txBody>
      </p:sp>
      <p:pic>
        <p:nvPicPr>
          <p:cNvPr id="840" name="Google Shape;840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59900" y="4025900"/>
            <a:ext cx="3632200" cy="23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23"/>
          <p:cNvSpPr txBox="1"/>
          <p:nvPr/>
        </p:nvSpPr>
        <p:spPr>
          <a:xfrm>
            <a:off x="9258300" y="6870700"/>
            <a:ext cx="3860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단계적으로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오차를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줄여가며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/>
          </a:p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속도가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느리고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대규모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처리에는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/>
          </a:p>
        </p:txBody>
      </p:sp>
      <p:pic>
        <p:nvPicPr>
          <p:cNvPr id="842" name="Google Shape;842;p23"/>
          <p:cNvPicPr preferRelativeResize="0"/>
          <p:nvPr/>
        </p:nvPicPr>
        <p:blipFill rotWithShape="1">
          <a:blip r:embed="rId12">
            <a:alphaModFix amt="10000"/>
          </a:blip>
          <a:srcRect b="0" l="0" r="0" t="0"/>
          <a:stretch/>
        </p:blipFill>
        <p:spPr>
          <a:xfrm>
            <a:off x="13474700" y="3733800"/>
            <a:ext cx="3886200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3"/>
          <p:cNvPicPr preferRelativeResize="0"/>
          <p:nvPr/>
        </p:nvPicPr>
        <p:blipFill rotWithShape="1">
          <a:blip r:embed="rId6">
            <a:alphaModFix amt="60000"/>
          </a:blip>
          <a:srcRect b="0" l="0" r="0" t="0"/>
          <a:stretch/>
        </p:blipFill>
        <p:spPr>
          <a:xfrm>
            <a:off x="13462000" y="3022600"/>
            <a:ext cx="3898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23"/>
          <p:cNvSpPr txBox="1"/>
          <p:nvPr/>
        </p:nvSpPr>
        <p:spPr>
          <a:xfrm>
            <a:off x="13500100" y="3086100"/>
            <a:ext cx="3835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(eXtreme Gradient Boosting)</a:t>
            </a:r>
            <a:endParaRPr/>
          </a:p>
        </p:txBody>
      </p:sp>
      <p:pic>
        <p:nvPicPr>
          <p:cNvPr id="845" name="Google Shape;845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614400" y="4038600"/>
            <a:ext cx="3606800" cy="2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23"/>
          <p:cNvSpPr txBox="1"/>
          <p:nvPr/>
        </p:nvSpPr>
        <p:spPr>
          <a:xfrm>
            <a:off x="13512800" y="6845300"/>
            <a:ext cx="3860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GBDT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장점을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계승하면서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속도와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성능을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빠른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자동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규제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(Regularization)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과적합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방지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대규모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복잡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데이터에서도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안정적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발휘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프로젝트에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</a:t>
            </a:r>
            <a:endParaRPr/>
          </a:p>
        </p:txBody>
      </p:sp>
      <p:sp>
        <p:nvSpPr>
          <p:cNvPr id="847" name="Google Shape;847;p23"/>
          <p:cNvSpPr txBox="1"/>
          <p:nvPr/>
        </p:nvSpPr>
        <p:spPr>
          <a:xfrm>
            <a:off x="2921000" y="444500"/>
            <a:ext cx="8216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pic>
        <p:nvPicPr>
          <p:cNvPr id="848" name="Google Shape;848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23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pic>
        <p:nvPicPr>
          <p:cNvPr id="850" name="Google Shape;8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23"/>
          <p:cNvSpPr txBox="1"/>
          <p:nvPr/>
        </p:nvSpPr>
        <p:spPr>
          <a:xfrm>
            <a:off x="14795500" y="723900"/>
            <a:ext cx="32385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859" name="Google Shape;859;p23"/>
          <p:cNvSpPr txBox="1"/>
          <p:nvPr/>
        </p:nvSpPr>
        <p:spPr>
          <a:xfrm>
            <a:off x="15049500" y="11430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4.3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860" name="Google Shape;860;p23"/>
          <p:cNvSpPr txBox="1"/>
          <p:nvPr/>
        </p:nvSpPr>
        <p:spPr>
          <a:xfrm>
            <a:off x="939800" y="1854200"/>
            <a:ext cx="7366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③</a:t>
            </a:r>
            <a:endParaRPr/>
          </a:p>
        </p:txBody>
      </p:sp>
      <p:sp>
        <p:nvSpPr>
          <p:cNvPr id="861" name="Google Shape;861;p23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/>
          </a:p>
        </p:txBody>
      </p:sp>
      <p:sp>
        <p:nvSpPr>
          <p:cNvPr id="862" name="Google Shape;862;p23"/>
          <p:cNvSpPr txBox="1"/>
          <p:nvPr/>
        </p:nvSpPr>
        <p:spPr>
          <a:xfrm>
            <a:off x="952500" y="6515100"/>
            <a:ext cx="34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</p:txBody>
      </p:sp>
      <p:sp>
        <p:nvSpPr>
          <p:cNvPr id="863" name="Google Shape;863;p23"/>
          <p:cNvSpPr txBox="1"/>
          <p:nvPr/>
        </p:nvSpPr>
        <p:spPr>
          <a:xfrm>
            <a:off x="5181600" y="6515100"/>
            <a:ext cx="34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24]  Random Forest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</p:txBody>
      </p:sp>
      <p:sp>
        <p:nvSpPr>
          <p:cNvPr id="864" name="Google Shape;864;p23"/>
          <p:cNvSpPr txBox="1"/>
          <p:nvPr/>
        </p:nvSpPr>
        <p:spPr>
          <a:xfrm>
            <a:off x="9448800" y="6540500"/>
            <a:ext cx="3479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25]  GBDT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</p:txBody>
      </p:sp>
      <p:sp>
        <p:nvSpPr>
          <p:cNvPr id="865" name="Google Shape;865;p23"/>
          <p:cNvSpPr txBox="1"/>
          <p:nvPr/>
        </p:nvSpPr>
        <p:spPr>
          <a:xfrm>
            <a:off x="13690600" y="6515100"/>
            <a:ext cx="3479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26]  XGBoost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908800" y="5435600"/>
            <a:ext cx="39878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4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2082800" y="3746500"/>
            <a:ext cx="66167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24"/>
          <p:cNvSpPr txBox="1"/>
          <p:nvPr/>
        </p:nvSpPr>
        <p:spPr>
          <a:xfrm>
            <a:off x="2044700" y="1739900"/>
            <a:ext cx="120523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(eXtreme Gradient Boosting)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endParaRPr/>
          </a:p>
        </p:txBody>
      </p:sp>
      <p:sp>
        <p:nvSpPr>
          <p:cNvPr id="873" name="Google Shape;873;p24"/>
          <p:cNvSpPr txBox="1"/>
          <p:nvPr/>
        </p:nvSpPr>
        <p:spPr>
          <a:xfrm>
            <a:off x="2921000" y="444500"/>
            <a:ext cx="8216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pic>
        <p:nvPicPr>
          <p:cNvPr id="874" name="Google Shape;87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24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pic>
        <p:nvPicPr>
          <p:cNvPr id="876" name="Google Shape;876;p24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9385300" y="2806700"/>
            <a:ext cx="7670800" cy="3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24"/>
          <p:cNvSpPr txBox="1"/>
          <p:nvPr/>
        </p:nvSpPr>
        <p:spPr>
          <a:xfrm>
            <a:off x="9474200" y="2870200"/>
            <a:ext cx="7556500" cy="3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은평구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서대문구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마포구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도로망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XGBoost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(X):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속성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지형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17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가지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(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차선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길이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경사도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표면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타겟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(y):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엣지별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사고율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(0~1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연속형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데이터셋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분리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훈련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 :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검증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: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테스트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RMSE, MAE</a:t>
            </a:r>
            <a:endParaRPr/>
          </a:p>
        </p:txBody>
      </p:sp>
      <p:pic>
        <p:nvPicPr>
          <p:cNvPr id="878" name="Google Shape;878;p24"/>
          <p:cNvPicPr preferRelativeResize="0"/>
          <p:nvPr/>
        </p:nvPicPr>
        <p:blipFill rotWithShape="1">
          <a:blip r:embed="rId7">
            <a:alphaModFix amt="10000"/>
          </a:blip>
          <a:srcRect b="0" l="0" r="0" t="0"/>
          <a:stretch/>
        </p:blipFill>
        <p:spPr>
          <a:xfrm>
            <a:off x="9347200" y="6261100"/>
            <a:ext cx="7670800" cy="23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4"/>
          <p:cNvSpPr txBox="1"/>
          <p:nvPr/>
        </p:nvSpPr>
        <p:spPr>
          <a:xfrm>
            <a:off x="9423400" y="6527800"/>
            <a:ext cx="7556500" cy="18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부재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교통사고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활용하여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구조적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요인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사고율을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추정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레이블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endParaRPr/>
          </a:p>
        </p:txBody>
      </p:sp>
      <p:pic>
        <p:nvPicPr>
          <p:cNvPr id="880" name="Google Shape;88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87600" y="3949700"/>
            <a:ext cx="60579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24"/>
          <p:cNvSpPr txBox="1"/>
          <p:nvPr/>
        </p:nvSpPr>
        <p:spPr>
          <a:xfrm>
            <a:off x="14795500" y="723900"/>
            <a:ext cx="3213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892" name="Google Shape;892;p24"/>
          <p:cNvSpPr txBox="1"/>
          <p:nvPr/>
        </p:nvSpPr>
        <p:spPr>
          <a:xfrm>
            <a:off x="14935200" y="11684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4.3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893" name="Google Shape;893;p24"/>
          <p:cNvSpPr txBox="1"/>
          <p:nvPr/>
        </p:nvSpPr>
        <p:spPr>
          <a:xfrm>
            <a:off x="1295400" y="1917700"/>
            <a:ext cx="6731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endParaRPr/>
          </a:p>
        </p:txBody>
      </p:sp>
      <p:sp>
        <p:nvSpPr>
          <p:cNvPr id="894" name="Google Shape;894;p24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sp>
        <p:nvSpPr>
          <p:cNvPr id="895" name="Google Shape;895;p24"/>
          <p:cNvSpPr txBox="1"/>
          <p:nvPr/>
        </p:nvSpPr>
        <p:spPr>
          <a:xfrm>
            <a:off x="2362200" y="7759700"/>
            <a:ext cx="6172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27]  XGBoost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0" y="2870200"/>
            <a:ext cx="6540500" cy="38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25"/>
          <p:cNvSpPr txBox="1"/>
          <p:nvPr/>
        </p:nvSpPr>
        <p:spPr>
          <a:xfrm>
            <a:off x="2921000" y="444500"/>
            <a:ext cx="1031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탐지를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pic>
        <p:nvPicPr>
          <p:cNvPr id="902" name="Google Shape;9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25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904" name="Google Shape;904;p25"/>
          <p:cNvSpPr txBox="1"/>
          <p:nvPr/>
        </p:nvSpPr>
        <p:spPr>
          <a:xfrm>
            <a:off x="1536700" y="1866900"/>
            <a:ext cx="111506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(You Only Look Once)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개념</a:t>
            </a:r>
            <a:endParaRPr/>
          </a:p>
        </p:txBody>
      </p:sp>
      <p:pic>
        <p:nvPicPr>
          <p:cNvPr id="905" name="Google Shape;90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5700" y="19304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800" y="7099300"/>
            <a:ext cx="73660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25"/>
          <p:cNvSpPr txBox="1"/>
          <p:nvPr/>
        </p:nvSpPr>
        <p:spPr>
          <a:xfrm>
            <a:off x="8559800" y="2946400"/>
            <a:ext cx="8991600" cy="5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R-CNN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(2-Stage) :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정확도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높지만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느려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불가</a:t>
            </a:r>
            <a:endParaRPr/>
          </a:p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 (1-Stage) :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빠르지만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작은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/>
          </a:p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 (1-Stage) : </a:t>
            </a:r>
            <a:endParaRPr/>
          </a:p>
          <a:p>
            <a:pPr indent="-342900" lvl="1" marL="6223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동시에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endParaRPr/>
          </a:p>
          <a:p>
            <a:pPr indent="-342900" lvl="1" marL="6223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격자로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셀에서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클래스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endParaRPr/>
          </a:p>
          <a:p>
            <a:pPr indent="-342900" lvl="1" marL="6223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정확도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/>
          </a:p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채택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1" marL="6223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우수한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하나</a:t>
            </a:r>
            <a:endParaRPr/>
          </a:p>
          <a:p>
            <a:pPr indent="-342900" lvl="1" marL="6223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2-Stage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발전한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1-Stage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적합</a:t>
            </a:r>
            <a:endParaRPr/>
          </a:p>
          <a:p>
            <a:pPr indent="-342900" lvl="1" marL="6223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적합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드론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탐지에서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정확도를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동시에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/>
          </a:p>
          <a:p>
            <a:pPr indent="0" lvl="0" marL="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8" name="Google Shape;90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25"/>
          <p:cNvSpPr txBox="1"/>
          <p:nvPr/>
        </p:nvSpPr>
        <p:spPr>
          <a:xfrm>
            <a:off x="14795500" y="723900"/>
            <a:ext cx="3213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919" name="Google Shape;919;p25"/>
          <p:cNvSpPr txBox="1"/>
          <p:nvPr/>
        </p:nvSpPr>
        <p:spPr>
          <a:xfrm>
            <a:off x="14935200" y="11684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4.3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920" name="Google Shape;920;p25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/>
          </a:p>
        </p:txBody>
      </p:sp>
      <p:sp>
        <p:nvSpPr>
          <p:cNvPr id="921" name="Google Shape;921;p25"/>
          <p:cNvSpPr txBox="1"/>
          <p:nvPr/>
        </p:nvSpPr>
        <p:spPr>
          <a:xfrm>
            <a:off x="1244600" y="6756400"/>
            <a:ext cx="6451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endParaRPr/>
          </a:p>
        </p:txBody>
      </p:sp>
      <p:sp>
        <p:nvSpPr>
          <p:cNvPr id="922" name="Google Shape;922;p25"/>
          <p:cNvSpPr txBox="1"/>
          <p:nvPr/>
        </p:nvSpPr>
        <p:spPr>
          <a:xfrm>
            <a:off x="1295400" y="8902700"/>
            <a:ext cx="6616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29]  YOLO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0" y="3632200"/>
            <a:ext cx="7366000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26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930" name="Google Shape;930;p26"/>
          <p:cNvSpPr txBox="1"/>
          <p:nvPr/>
        </p:nvSpPr>
        <p:spPr>
          <a:xfrm>
            <a:off x="2921000" y="444500"/>
            <a:ext cx="1031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탐지를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931" name="Google Shape;931;p26"/>
          <p:cNvSpPr txBox="1"/>
          <p:nvPr/>
        </p:nvSpPr>
        <p:spPr>
          <a:xfrm>
            <a:off x="1968500" y="1765300"/>
            <a:ext cx="103124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(You Only Look Once)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endParaRPr/>
          </a:p>
        </p:txBody>
      </p:sp>
      <p:sp>
        <p:nvSpPr>
          <p:cNvPr id="932" name="Google Shape;932;p26"/>
          <p:cNvSpPr txBox="1"/>
          <p:nvPr/>
        </p:nvSpPr>
        <p:spPr>
          <a:xfrm>
            <a:off x="1130300" y="1892300"/>
            <a:ext cx="6985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/>
          </a:p>
        </p:txBody>
      </p:sp>
      <p:sp>
        <p:nvSpPr>
          <p:cNvPr id="933" name="Google Shape;933;p26"/>
          <p:cNvSpPr txBox="1"/>
          <p:nvPr/>
        </p:nvSpPr>
        <p:spPr>
          <a:xfrm>
            <a:off x="10096500" y="2794000"/>
            <a:ext cx="67056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입력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(X): 8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클래스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붕괴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붕괴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폭발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북한군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한국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전차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북한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전차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타겟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(y):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위치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(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바운딩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박스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좌표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클래스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라벨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훈련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9: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검증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0.5 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테스트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0.5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세트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하이퍼파라미터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조정하며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최적화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출력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1" marL="660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(Bounding Box)</a:t>
            </a:r>
            <a:endParaRPr/>
          </a:p>
          <a:p>
            <a:pPr indent="-342900" lvl="1" marL="660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(Class Label)</a:t>
            </a:r>
            <a:endParaRPr/>
          </a:p>
          <a:p>
            <a:pPr indent="-342900" lvl="1" marL="660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(Object Count)</a:t>
            </a:r>
            <a:endParaRPr/>
          </a:p>
          <a:p>
            <a:pPr indent="-342900" lvl="1" marL="660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신뢰도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92%)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1" marL="660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드론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영상에서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endParaRPr/>
          </a:p>
          <a:p>
            <a:pPr indent="-342900" lvl="1" marL="660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개수에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가중치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 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비용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계산식에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</p:txBody>
      </p:sp>
      <p:pic>
        <p:nvPicPr>
          <p:cNvPr id="934" name="Google Shape;93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6"/>
          <p:cNvSpPr txBox="1"/>
          <p:nvPr/>
        </p:nvSpPr>
        <p:spPr>
          <a:xfrm>
            <a:off x="14795500" y="723900"/>
            <a:ext cx="3213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943" name="Google Shape;943;p26"/>
          <p:cNvSpPr txBox="1"/>
          <p:nvPr/>
        </p:nvSpPr>
        <p:spPr>
          <a:xfrm>
            <a:off x="14935200" y="11684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4.3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944" name="Google Shape;944;p26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/>
          </a:p>
        </p:txBody>
      </p:sp>
      <p:sp>
        <p:nvSpPr>
          <p:cNvPr id="945" name="Google Shape;945;p26"/>
          <p:cNvSpPr txBox="1"/>
          <p:nvPr/>
        </p:nvSpPr>
        <p:spPr>
          <a:xfrm>
            <a:off x="1435100" y="7200900"/>
            <a:ext cx="7721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30]  YOLO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27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sp>
        <p:nvSpPr>
          <p:cNvPr id="952" name="Google Shape;952;p27"/>
          <p:cNvSpPr txBox="1"/>
          <p:nvPr/>
        </p:nvSpPr>
        <p:spPr>
          <a:xfrm>
            <a:off x="2921000" y="444500"/>
            <a:ext cx="15582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반영식</a:t>
            </a:r>
            <a:endParaRPr/>
          </a:p>
        </p:txBody>
      </p:sp>
      <p:pic>
        <p:nvPicPr>
          <p:cNvPr id="953" name="Google Shape;95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1" name="Google Shape;961;p27"/>
          <p:cNvGraphicFramePr/>
          <p:nvPr/>
        </p:nvGraphicFramePr>
        <p:xfrm>
          <a:off x="520700" y="273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{ADCB5B16-6035-4ED4-81FE-6D6DD7E86E32}</a:tableStyleId>
              </a:tblPr>
              <a:tblGrid>
                <a:gridCol w="2476500"/>
                <a:gridCol w="1752600"/>
                <a:gridCol w="3187700"/>
                <a:gridCol w="2705100"/>
                <a:gridCol w="1968500"/>
                <a:gridCol w="2730500"/>
                <a:gridCol w="2476500"/>
              </a:tblGrid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방해 유형별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가중치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간단설명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반경(m)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간단설명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교량 파괴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(Bridge collapse)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100,000,000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붕괴 시 차량 통행 불가 → 경로에서 완전히 배제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IMBC 보도, CMU 논문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차량 통행 불가 →  경로에서 완전히 배제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도로 붕괴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(Road collapse)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100,000,000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도로 기능 상실 → 경찰/소방이 즉시 통제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IMBC 보도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차량 통행 불가 → 경로에서 완전히 배제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탱크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(Tank)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10,000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주력전차(M1A1) 2–3km 교전 가능, 재블린 2.5km 사거리 → 치명적 위협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M1 Abrams 위키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FGM-148 Javelin 위키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북한군 전차 사거리 참고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나무위키 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조선인민군 육군]참고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5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적군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(enemies)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5,000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보병 소총(M16: 460m, AK-47) 및 RPG-7 (300m) 위협 → 중간 비용, 인원수에 비례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M16 위키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RPG-7 위키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북한군 교전 사거리 참고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나무위키 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조선인민군 육군]참고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화재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(fire)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3,000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시야 저하 및 열 피해, 도로 폐쇄 가능 → 탱크·폭발보다는 낮음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Wildfire Preparedness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중혈불 기준의 최소값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참고문헌 참고산림청 산불 통계 연보 2024]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폭발/IED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(explosion)</a:t>
                      </a:r>
                      <a:endParaRPr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10,000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도로 매설 폭발물로 차량·구조물 파괴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DHS IED Fact Sheet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치명적 피해 기준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논문 참고CNS, *North Korean Short-Range Systems Analysis* (2019)]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철조망(barbed_wire)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100,000,000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경로에서 완전히 배제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차량 통행 불가 → 경로에서 완전히 배제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낙석(rockfall)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100,000,000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경로에서 완전히 배제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차량 통행 불가 → 경로에서 완전히 배제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rgbClr val="78787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62" name="Google Shape;96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3700" y="2705100"/>
            <a:ext cx="19050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7500" y="10033000"/>
            <a:ext cx="19558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-774700" y="6324600"/>
            <a:ext cx="73787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1079500" y="6362700"/>
            <a:ext cx="73787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80700" y="2667000"/>
            <a:ext cx="19050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17200" y="10007600"/>
            <a:ext cx="19558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6985000" y="6286500"/>
            <a:ext cx="737870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8839200" y="6337300"/>
            <a:ext cx="73787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27"/>
          <p:cNvSpPr txBox="1"/>
          <p:nvPr/>
        </p:nvSpPr>
        <p:spPr>
          <a:xfrm>
            <a:off x="1511300" y="1778000"/>
            <a:ext cx="99441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유형별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반경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가중치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계수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endParaRPr/>
          </a:p>
        </p:txBody>
      </p:sp>
      <p:pic>
        <p:nvPicPr>
          <p:cNvPr id="971" name="Google Shape;97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27"/>
          <p:cNvSpPr txBox="1"/>
          <p:nvPr/>
        </p:nvSpPr>
        <p:spPr>
          <a:xfrm>
            <a:off x="14770100" y="749300"/>
            <a:ext cx="3213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986" name="Google Shape;986;p27"/>
          <p:cNvSpPr txBox="1"/>
          <p:nvPr/>
        </p:nvSpPr>
        <p:spPr>
          <a:xfrm>
            <a:off x="15049500" y="11430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4.3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987" name="Google Shape;987;p27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/>
          </a:p>
        </p:txBody>
      </p:sp>
      <p:sp>
        <p:nvSpPr>
          <p:cNvPr id="988" name="Google Shape;988;p27"/>
          <p:cNvSpPr txBox="1"/>
          <p:nvPr/>
        </p:nvSpPr>
        <p:spPr>
          <a:xfrm>
            <a:off x="12458700" y="2413000"/>
            <a:ext cx="5359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유형별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반경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가중치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5400" y="2730500"/>
            <a:ext cx="68580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28"/>
          <p:cNvSpPr txBox="1"/>
          <p:nvPr/>
        </p:nvSpPr>
        <p:spPr>
          <a:xfrm>
            <a:off x="2921000" y="444500"/>
            <a:ext cx="955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반영식</a:t>
            </a:r>
            <a:endParaRPr/>
          </a:p>
        </p:txBody>
      </p:sp>
      <p:pic>
        <p:nvPicPr>
          <p:cNvPr id="995" name="Google Shape;99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8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997" name="Google Shape;99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2200" y="2857500"/>
            <a:ext cx="6172200" cy="32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28"/>
          <p:cNvSpPr txBox="1"/>
          <p:nvPr/>
        </p:nvSpPr>
        <p:spPr>
          <a:xfrm>
            <a:off x="10185400" y="1841500"/>
            <a:ext cx="74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엣지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비용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(C_total) 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계산식</a:t>
            </a:r>
            <a:endParaRPr/>
          </a:p>
        </p:txBody>
      </p:sp>
      <p:sp>
        <p:nvSpPr>
          <p:cNvPr id="999" name="Google Shape;999;p28"/>
          <p:cNvSpPr txBox="1"/>
          <p:nvPr/>
        </p:nvSpPr>
        <p:spPr>
          <a:xfrm>
            <a:off x="1422400" y="6692900"/>
            <a:ext cx="72771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10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d():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여부</a:t>
            </a:r>
            <a:endParaRPr/>
          </a:p>
          <a:p>
            <a:pPr indent="-342900" lvl="0" marL="342900" marR="0" rtl="0" algn="l">
              <a:lnSpc>
                <a:spcPct val="1510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n: YOLO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endParaRPr/>
          </a:p>
          <a:p>
            <a:pPr indent="-342900" lvl="0" marL="342900" marR="0" rtl="0" algn="l">
              <a:lnSpc>
                <a:spcPct val="1510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동시에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탐지되면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가중치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합산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RiskScore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</p:txBody>
      </p:sp>
      <p:sp>
        <p:nvSpPr>
          <p:cNvPr id="1000" name="Google Shape;1000;p28"/>
          <p:cNvSpPr txBox="1"/>
          <p:nvPr/>
        </p:nvSpPr>
        <p:spPr>
          <a:xfrm>
            <a:off x="1435100" y="1841500"/>
            <a:ext cx="7594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(Riskscore) </a:t>
            </a:r>
            <a:r>
              <a:rPr b="1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계산식</a:t>
            </a:r>
            <a:endParaRPr/>
          </a:p>
        </p:txBody>
      </p:sp>
      <p:sp>
        <p:nvSpPr>
          <p:cNvPr id="1001" name="Google Shape;1001;p28"/>
          <p:cNvSpPr txBox="1"/>
          <p:nvPr/>
        </p:nvSpPr>
        <p:spPr>
          <a:xfrm>
            <a:off x="10185400" y="4241800"/>
            <a:ext cx="7886700" cy="2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9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C_base(e):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길이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비용</a:t>
            </a:r>
            <a:endParaRPr/>
          </a:p>
          <a:p>
            <a:pPr indent="-342900" lvl="0" marL="342900" marR="0" rtl="0" algn="l">
              <a:lnSpc>
                <a:spcPct val="149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RiskScore(e): YOLO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4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(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49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C_GAT(e): GAT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endParaRPr/>
          </a:p>
        </p:txBody>
      </p:sp>
      <p:pic>
        <p:nvPicPr>
          <p:cNvPr id="1002" name="Google Shape;100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28"/>
          <p:cNvSpPr txBox="1"/>
          <p:nvPr/>
        </p:nvSpPr>
        <p:spPr>
          <a:xfrm>
            <a:off x="14795500" y="723900"/>
            <a:ext cx="3213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1011" name="Google Shape;1011;p28"/>
          <p:cNvSpPr txBox="1"/>
          <p:nvPr/>
        </p:nvSpPr>
        <p:spPr>
          <a:xfrm>
            <a:off x="14935200" y="11684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4.3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/>
          </a:p>
        </p:txBody>
      </p:sp>
      <p:sp>
        <p:nvSpPr>
          <p:cNvPr id="1012" name="Google Shape;1012;p28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/>
          </a:p>
        </p:txBody>
      </p:sp>
      <p:sp>
        <p:nvSpPr>
          <p:cNvPr id="1013" name="Google Shape;1013;p28"/>
          <p:cNvSpPr txBox="1"/>
          <p:nvPr/>
        </p:nvSpPr>
        <p:spPr>
          <a:xfrm>
            <a:off x="1409700" y="6184900"/>
            <a:ext cx="7734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31]  Riskscore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</p:txBody>
      </p:sp>
      <p:sp>
        <p:nvSpPr>
          <p:cNvPr id="1014" name="Google Shape;1014;p28"/>
          <p:cNvSpPr txBox="1"/>
          <p:nvPr/>
        </p:nvSpPr>
        <p:spPr>
          <a:xfrm>
            <a:off x="10121900" y="3644900"/>
            <a:ext cx="6769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32]  C_total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9"/>
          <p:cNvSpPr txBox="1"/>
          <p:nvPr/>
        </p:nvSpPr>
        <p:spPr>
          <a:xfrm>
            <a:off x="10502900" y="3695700"/>
            <a:ext cx="7035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군수품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보급은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반드시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도로망을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이동해야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함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상황에서는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변경이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필요함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조건을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충족하기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RTAA*, D Lite*, CCH+A* 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0" name="Google Shape;10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700" y="3111500"/>
            <a:ext cx="8305800" cy="4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29"/>
          <p:cNvSpPr txBox="1"/>
          <p:nvPr/>
        </p:nvSpPr>
        <p:spPr>
          <a:xfrm>
            <a:off x="2921000" y="419100"/>
            <a:ext cx="109601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선정이유</a:t>
            </a:r>
            <a:endParaRPr/>
          </a:p>
        </p:txBody>
      </p:sp>
      <p:pic>
        <p:nvPicPr>
          <p:cNvPr id="1022" name="Google Shape;10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29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pic>
        <p:nvPicPr>
          <p:cNvPr id="1024" name="Google Shape;102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29"/>
          <p:cNvSpPr txBox="1"/>
          <p:nvPr/>
        </p:nvSpPr>
        <p:spPr>
          <a:xfrm>
            <a:off x="14770100" y="711200"/>
            <a:ext cx="3187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033" name="Google Shape;103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9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4.4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sp>
        <p:nvSpPr>
          <p:cNvPr id="1044" name="Google Shape;1044;p29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/>
          </a:p>
        </p:txBody>
      </p:sp>
      <p:sp>
        <p:nvSpPr>
          <p:cNvPr id="1045" name="Google Shape;1045;p29"/>
          <p:cNvSpPr txBox="1"/>
          <p:nvPr/>
        </p:nvSpPr>
        <p:spPr>
          <a:xfrm>
            <a:off x="1600200" y="7556500"/>
            <a:ext cx="8394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계열별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한계점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"/>
          <p:cNvPicPr preferRelativeResize="0"/>
          <p:nvPr/>
        </p:nvPicPr>
        <p:blipFill rotWithShape="1">
          <a:blip r:embed="rId3">
            <a:alphaModFix amt="58000"/>
          </a:blip>
          <a:srcRect b="0" l="0" r="0" t="0"/>
          <a:stretch/>
        </p:blipFill>
        <p:spPr>
          <a:xfrm>
            <a:off x="-12700" y="5029200"/>
            <a:ext cx="203454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819900" y="6743700"/>
            <a:ext cx="20828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071600" y="5410200"/>
            <a:ext cx="20828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9245600" y="5435600"/>
            <a:ext cx="2070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4419600" y="5448300"/>
            <a:ext cx="2070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1671300" y="6743700"/>
            <a:ext cx="20828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 txBox="1"/>
          <p:nvPr/>
        </p:nvSpPr>
        <p:spPr>
          <a:xfrm>
            <a:off x="12966700" y="3416300"/>
            <a:ext cx="42926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3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r>
              <a:rPr b="0" i="0" lang="ko-KR" sz="3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endParaRPr/>
          </a:p>
        </p:txBody>
      </p:sp>
      <p:pic>
        <p:nvPicPr>
          <p:cNvPr id="158" name="Google Shape;15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62800" y="45847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585">
              <a:srgbClr val="1B897B">
                <a:alpha val="28627"/>
              </a:srgbClr>
            </a:outerShdw>
          </a:effectLst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27900" y="4749800"/>
            <a:ext cx="1066800" cy="1066800"/>
          </a:xfrm>
          <a:prstGeom prst="rect">
            <a:avLst/>
          </a:prstGeom>
          <a:noFill/>
          <a:ln>
            <a:noFill/>
          </a:ln>
          <a:effectLst>
            <a:outerShdw blurRad="54399" dir="3720000" dist="65991">
              <a:srgbClr val="1B897B">
                <a:alpha val="28627"/>
              </a:srgbClr>
            </a:outerShdw>
          </a:effectLst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001500" y="45847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687">
              <a:srgbClr val="1B897B">
                <a:alpha val="28627"/>
              </a:srgbClr>
            </a:outerShdw>
          </a:effectLst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166600" y="4749800"/>
            <a:ext cx="1079500" cy="1079500"/>
          </a:xfrm>
          <a:prstGeom prst="rect">
            <a:avLst/>
          </a:prstGeom>
          <a:noFill/>
          <a:ln>
            <a:noFill/>
          </a:ln>
          <a:effectLst>
            <a:outerShdw blurRad="54966" dir="3720000" dist="66333">
              <a:srgbClr val="1B897B">
                <a:alpha val="28627"/>
              </a:srgbClr>
            </a:outerShdw>
          </a:effectLst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62500" y="62992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687">
              <a:srgbClr val="1B897B">
                <a:alpha val="28627"/>
              </a:srgbClr>
            </a:outerShdw>
          </a:effectLst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27600" y="6464300"/>
            <a:ext cx="1066800" cy="1066800"/>
          </a:xfrm>
          <a:prstGeom prst="rect">
            <a:avLst/>
          </a:prstGeom>
          <a:noFill/>
          <a:ln>
            <a:noFill/>
          </a:ln>
          <a:effectLst>
            <a:outerShdw blurRad="54399" dir="3720000" dist="65991">
              <a:srgbClr val="1B897B">
                <a:alpha val="28627"/>
              </a:srgbClr>
            </a:outerShdw>
          </a:effectLst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588500" y="62992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687">
              <a:srgbClr val="1B897B">
                <a:alpha val="28627"/>
              </a:srgbClr>
            </a:outerShdw>
          </a:effectLst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53600" y="6464300"/>
            <a:ext cx="1079500" cy="1079500"/>
          </a:xfrm>
          <a:prstGeom prst="rect">
            <a:avLst/>
          </a:prstGeom>
          <a:noFill/>
          <a:ln>
            <a:noFill/>
          </a:ln>
          <a:effectLst>
            <a:outerShdw blurRad="54699" dir="3720000" dist="66172">
              <a:srgbClr val="1B897B">
                <a:alpha val="28627"/>
              </a:srgbClr>
            </a:outerShdw>
          </a:effectLst>
        </p:spPr>
      </p:pic>
      <p:pic>
        <p:nvPicPr>
          <p:cNvPr id="166" name="Google Shape;166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414500" y="62992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460">
              <a:srgbClr val="1B897B">
                <a:alpha val="28627"/>
              </a:srgbClr>
            </a:outerShdw>
          </a:effectLst>
        </p:spPr>
      </p:pic>
      <p:pic>
        <p:nvPicPr>
          <p:cNvPr id="167" name="Google Shape;167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566900" y="6464300"/>
            <a:ext cx="1079500" cy="1079500"/>
          </a:xfrm>
          <a:prstGeom prst="rect">
            <a:avLst/>
          </a:prstGeom>
          <a:noFill/>
          <a:ln>
            <a:noFill/>
          </a:ln>
          <a:effectLst>
            <a:outerShdw blurRad="54632" dir="3720000" dist="66132">
              <a:srgbClr val="1B897B">
                <a:alpha val="28627"/>
              </a:srgbClr>
            </a:outerShdw>
          </a:effectLst>
        </p:spPr>
      </p:pic>
      <p:sp>
        <p:nvSpPr>
          <p:cNvPr id="168" name="Google Shape;168;p3"/>
          <p:cNvSpPr txBox="1"/>
          <p:nvPr/>
        </p:nvSpPr>
        <p:spPr>
          <a:xfrm>
            <a:off x="4851400" y="6654800"/>
            <a:ext cx="12192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8FF4E4"/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7112000" y="4940300"/>
            <a:ext cx="14986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9499600" y="6654800"/>
            <a:ext cx="15621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37BCAA"/>
                </a:solidFill>
                <a:latin typeface="Arial"/>
                <a:ea typeface="Arial"/>
                <a:cs typeface="Arial"/>
                <a:sym typeface="Arial"/>
              </a:rPr>
              <a:t>1.4</a:t>
            </a:r>
            <a:endParaRPr/>
          </a:p>
        </p:txBody>
      </p:sp>
      <p:sp>
        <p:nvSpPr>
          <p:cNvPr id="171" name="Google Shape;171;p3"/>
          <p:cNvSpPr txBox="1"/>
          <p:nvPr/>
        </p:nvSpPr>
        <p:spPr>
          <a:xfrm>
            <a:off x="11938000" y="4940300"/>
            <a:ext cx="15240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18A491"/>
                </a:solidFill>
                <a:latin typeface="Arial"/>
                <a:ea typeface="Arial"/>
                <a:cs typeface="Arial"/>
                <a:sym typeface="Arial"/>
              </a:rPr>
              <a:t>1.5</a:t>
            </a:r>
            <a:endParaRPr/>
          </a:p>
        </p:txBody>
      </p:sp>
      <p:sp>
        <p:nvSpPr>
          <p:cNvPr id="172" name="Google Shape;172;p3"/>
          <p:cNvSpPr txBox="1"/>
          <p:nvPr/>
        </p:nvSpPr>
        <p:spPr>
          <a:xfrm>
            <a:off x="14427200" y="6654800"/>
            <a:ext cx="13716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0B7869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  <p:sp>
        <p:nvSpPr>
          <p:cNvPr id="173" name="Google Shape;173;p3"/>
          <p:cNvSpPr txBox="1"/>
          <p:nvPr/>
        </p:nvSpPr>
        <p:spPr>
          <a:xfrm>
            <a:off x="355600" y="7683500"/>
            <a:ext cx="46990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3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endParaRPr/>
          </a:p>
        </p:txBody>
      </p:sp>
      <p:sp>
        <p:nvSpPr>
          <p:cNvPr id="174" name="Google Shape;174;p3"/>
          <p:cNvSpPr txBox="1"/>
          <p:nvPr/>
        </p:nvSpPr>
        <p:spPr>
          <a:xfrm>
            <a:off x="4013200" y="3416300"/>
            <a:ext cx="28829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3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컨셉</a:t>
            </a:r>
            <a:endParaRPr/>
          </a:p>
        </p:txBody>
      </p:sp>
      <p:sp>
        <p:nvSpPr>
          <p:cNvPr id="175" name="Google Shape;175;p3"/>
          <p:cNvSpPr txBox="1"/>
          <p:nvPr/>
        </p:nvSpPr>
        <p:spPr>
          <a:xfrm>
            <a:off x="10960100" y="8115300"/>
            <a:ext cx="37592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활용장비</a:t>
            </a:r>
            <a:r>
              <a:rPr b="0" i="0" lang="ko-KR" sz="3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재료</a:t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5842000" y="8305800"/>
            <a:ext cx="38100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3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주제</a:t>
            </a:r>
            <a:endParaRPr/>
          </a:p>
        </p:txBody>
      </p:sp>
      <p:sp>
        <p:nvSpPr>
          <p:cNvPr id="177" name="Google Shape;177;p3"/>
          <p:cNvSpPr txBox="1"/>
          <p:nvPr/>
        </p:nvSpPr>
        <p:spPr>
          <a:xfrm>
            <a:off x="2641600" y="4445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12800" y="508000"/>
            <a:ext cx="1587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"/>
          <p:cNvSpPr txBox="1"/>
          <p:nvPr/>
        </p:nvSpPr>
        <p:spPr>
          <a:xfrm>
            <a:off x="1168400" y="419100"/>
            <a:ext cx="9271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1549400" y="6311900"/>
            <a:ext cx="20701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79600" y="4724400"/>
            <a:ext cx="1397000" cy="1397000"/>
          </a:xfrm>
          <a:prstGeom prst="rect">
            <a:avLst/>
          </a:prstGeom>
          <a:noFill/>
          <a:ln>
            <a:noFill/>
          </a:ln>
          <a:effectLst>
            <a:outerShdw blurRad="92687">
              <a:srgbClr val="1B897B">
                <a:alpha val="28627"/>
              </a:srgbClr>
            </a:outerShdw>
          </a:effectLst>
        </p:spPr>
      </p:pic>
      <p:pic>
        <p:nvPicPr>
          <p:cNvPr id="182" name="Google Shape;182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44700" y="4876800"/>
            <a:ext cx="1066800" cy="1066800"/>
          </a:xfrm>
          <a:prstGeom prst="rect">
            <a:avLst/>
          </a:prstGeom>
          <a:noFill/>
          <a:ln>
            <a:noFill/>
          </a:ln>
          <a:effectLst>
            <a:outerShdw blurRad="54399" dir="3720000" dist="65991">
              <a:srgbClr val="1B897B">
                <a:alpha val="28627"/>
              </a:srgbClr>
            </a:outerShdw>
          </a:effectLst>
        </p:spPr>
      </p:pic>
      <p:sp>
        <p:nvSpPr>
          <p:cNvPr id="183" name="Google Shape;183;p3"/>
          <p:cNvSpPr txBox="1"/>
          <p:nvPr/>
        </p:nvSpPr>
        <p:spPr>
          <a:xfrm>
            <a:off x="1981200" y="5080000"/>
            <a:ext cx="12192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8FF4E4"/>
                </a:solidFill>
                <a:latin typeface="Arial"/>
                <a:ea typeface="Arial"/>
                <a:cs typeface="Arial"/>
                <a:sym typeface="Arial"/>
              </a:rPr>
              <a:t>1.1</a:t>
            </a:r>
            <a:endParaRPr/>
          </a:p>
        </p:txBody>
      </p:sp>
      <p:sp>
        <p:nvSpPr>
          <p:cNvPr id="184" name="Google Shape;184;p3"/>
          <p:cNvSpPr txBox="1"/>
          <p:nvPr/>
        </p:nvSpPr>
        <p:spPr>
          <a:xfrm>
            <a:off x="8280400" y="3416300"/>
            <a:ext cx="37592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185" name="Google Shape;185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"/>
          <p:cNvSpPr txBox="1"/>
          <p:nvPr/>
        </p:nvSpPr>
        <p:spPr>
          <a:xfrm>
            <a:off x="15252700" y="723900"/>
            <a:ext cx="2298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194" name="Google Shape;194;p3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0"/>
          <p:cNvSpPr txBox="1"/>
          <p:nvPr/>
        </p:nvSpPr>
        <p:spPr>
          <a:xfrm>
            <a:off x="9194800" y="2603500"/>
            <a:ext cx="83058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A*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원리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g(n) +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휴리스틱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h(n)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휴리스틱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(Heuristic):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앞으로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남은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추정값</a:t>
            </a:r>
            <a:endParaRPr/>
          </a:p>
          <a:p>
            <a:pPr indent="-342900" lvl="2" marL="9525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격자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맨해튼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유클리드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endParaRPr/>
          </a:p>
          <a:p>
            <a:pPr indent="-342900" lvl="2" marL="9525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지오데식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한계점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새로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출발지에서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대응이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어렵고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비용이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큼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A*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휴리스틱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개념을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기반으로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개선한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RTAA, D Lite, CCH+A***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효율적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/>
          </a:p>
        </p:txBody>
      </p:sp>
      <p:pic>
        <p:nvPicPr>
          <p:cNvPr id="1051" name="Google Shape;10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200" y="6121400"/>
            <a:ext cx="6159500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9100" y="1917700"/>
            <a:ext cx="3898900" cy="38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30"/>
          <p:cNvSpPr txBox="1"/>
          <p:nvPr/>
        </p:nvSpPr>
        <p:spPr>
          <a:xfrm>
            <a:off x="2921000" y="444500"/>
            <a:ext cx="9550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A*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pic>
        <p:nvPicPr>
          <p:cNvPr id="1054" name="Google Shape;105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30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1056" name="Google Shape;1056;p30"/>
          <p:cNvSpPr txBox="1"/>
          <p:nvPr/>
        </p:nvSpPr>
        <p:spPr>
          <a:xfrm>
            <a:off x="1727200" y="8813800"/>
            <a:ext cx="601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34] A*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알고리즘에서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휴리스틱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앞으로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남은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예상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  <p:sp>
        <p:nvSpPr>
          <p:cNvPr id="1057" name="Google Shape;1057;p30"/>
          <p:cNvSpPr txBox="1"/>
          <p:nvPr/>
        </p:nvSpPr>
        <p:spPr>
          <a:xfrm>
            <a:off x="1803400" y="5905500"/>
            <a:ext cx="6197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33] A*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동작</a:t>
            </a:r>
            <a:endParaRPr/>
          </a:p>
        </p:txBody>
      </p:sp>
      <p:pic>
        <p:nvPicPr>
          <p:cNvPr id="1058" name="Google Shape;105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30"/>
          <p:cNvSpPr txBox="1"/>
          <p:nvPr/>
        </p:nvSpPr>
        <p:spPr>
          <a:xfrm>
            <a:off x="14681200" y="723900"/>
            <a:ext cx="3314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067" name="Google Shape;106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30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4.4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sp>
        <p:nvSpPr>
          <p:cNvPr id="1078" name="Google Shape;1078;p30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31"/>
          <p:cNvSpPr txBox="1"/>
          <p:nvPr/>
        </p:nvSpPr>
        <p:spPr>
          <a:xfrm>
            <a:off x="2921000" y="444500"/>
            <a:ext cx="118491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D*LITE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pic>
        <p:nvPicPr>
          <p:cNvPr id="1084" name="Google Shape;10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31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sp>
        <p:nvSpPr>
          <p:cNvPr id="1086" name="Google Shape;1086;p31"/>
          <p:cNvSpPr txBox="1"/>
          <p:nvPr/>
        </p:nvSpPr>
        <p:spPr>
          <a:xfrm>
            <a:off x="9232900" y="2298700"/>
            <a:ext cx="7747000" cy="6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D*LITE(Dynamic A*)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개념</a:t>
            </a:r>
            <a:endParaRPr/>
          </a:p>
          <a:p>
            <a:pPr indent="-342900" lvl="1" marL="6477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재탐색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  <a:p>
            <a:pPr indent="-342900" lvl="1" marL="6477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A*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재계산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보완</a:t>
            </a:r>
            <a:endParaRPr/>
          </a:p>
          <a:p>
            <a:pPr indent="-342900" lvl="1" marL="6477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로봇공학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자율주행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동적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환경에서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널리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endParaRPr/>
          </a:p>
          <a:p>
            <a:pPr indent="-342900" lvl="0" marL="3429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동작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</a:t>
            </a:r>
            <a:endParaRPr/>
          </a:p>
          <a:p>
            <a:pPr indent="0" lvl="0" marL="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1.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초기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목적지출발지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방향으로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endParaRPr/>
          </a:p>
          <a:p>
            <a:pPr indent="0" lvl="0" marL="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2.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이동은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출발지목적지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3.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1" marL="6477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연결된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노드의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가중치만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갱신</a:t>
            </a:r>
            <a:endParaRPr/>
          </a:p>
          <a:p>
            <a:pPr indent="-342900" lvl="1" marL="6477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구간만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재계산</a:t>
            </a:r>
            <a:endParaRPr/>
          </a:p>
          <a:p>
            <a:pPr indent="0" lvl="0" marL="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4.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업데이트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새로운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즉시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endParaRPr/>
          </a:p>
          <a:p>
            <a:pPr indent="-342900" lvl="0" marL="3429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장점</a:t>
            </a:r>
            <a:endParaRPr/>
          </a:p>
          <a:p>
            <a:pPr indent="-342900" lvl="1" marL="6477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재계산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불필요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빠른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반응</a:t>
            </a:r>
            <a:endParaRPr/>
          </a:p>
          <a:p>
            <a:pPr indent="-342900" lvl="1" marL="6477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국소적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업데이트로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효율성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/>
          </a:p>
          <a:p>
            <a:pPr indent="-342900" lvl="1" marL="647700" marR="0" rtl="0" algn="l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환경에서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유연하고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안정적인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</p:txBody>
      </p:sp>
      <p:pic>
        <p:nvPicPr>
          <p:cNvPr id="1087" name="Google Shape;108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31"/>
          <p:cNvSpPr txBox="1"/>
          <p:nvPr/>
        </p:nvSpPr>
        <p:spPr>
          <a:xfrm>
            <a:off x="14770100" y="711200"/>
            <a:ext cx="3187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096" name="Google Shape;109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200" y="2247900"/>
            <a:ext cx="7061200" cy="7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1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4.4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sp>
        <p:nvSpPr>
          <p:cNvPr id="1106" name="Google Shape;1106;p31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/>
          </a:p>
        </p:txBody>
      </p:sp>
      <p:sp>
        <p:nvSpPr>
          <p:cNvPr id="1107" name="Google Shape;1107;p31"/>
          <p:cNvSpPr txBox="1"/>
          <p:nvPr/>
        </p:nvSpPr>
        <p:spPr>
          <a:xfrm>
            <a:off x="1193800" y="9385300"/>
            <a:ext cx="70866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35] D*Lite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2"/>
          <p:cNvSpPr txBox="1"/>
          <p:nvPr/>
        </p:nvSpPr>
        <p:spPr>
          <a:xfrm>
            <a:off x="9448800" y="2171700"/>
            <a:ext cx="7772400" cy="6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RTAA*(Real-Time Adaptive A*)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개념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반응형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A*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사전계산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방식과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달리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매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스텝마다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부분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탐색을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동적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환경에서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빠른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의사결정을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가능하게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함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동작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과정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현재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위치에서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**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앞으로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일정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범위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(n)**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까지만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그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범위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내에서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유리한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노드를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선택해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n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범위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반복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목적지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도달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값이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작을수록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탐색은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가볍지만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신중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클수록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빠르지만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연산량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장점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의사결정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상황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변화에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즉시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반응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재계산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불필요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연산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효율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↑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조절을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↔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신중성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균형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맞출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대규모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도로망에서도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적응적으로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</p:txBody>
      </p:sp>
      <p:sp>
        <p:nvSpPr>
          <p:cNvPr id="1113" name="Google Shape;1113;p32"/>
          <p:cNvSpPr txBox="1"/>
          <p:nvPr/>
        </p:nvSpPr>
        <p:spPr>
          <a:xfrm>
            <a:off x="2921000" y="444500"/>
            <a:ext cx="11811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 RTAA* 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pic>
        <p:nvPicPr>
          <p:cNvPr id="1114" name="Google Shape;11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32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4)</a:t>
            </a:r>
            <a:endParaRPr/>
          </a:p>
        </p:txBody>
      </p:sp>
      <p:pic>
        <p:nvPicPr>
          <p:cNvPr id="1116" name="Google Shape;11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100" y="2184400"/>
            <a:ext cx="7150100" cy="71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32"/>
          <p:cNvSpPr txBox="1"/>
          <p:nvPr/>
        </p:nvSpPr>
        <p:spPr>
          <a:xfrm>
            <a:off x="14770100" y="711200"/>
            <a:ext cx="3187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126" name="Google Shape;112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32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4.4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sp>
        <p:nvSpPr>
          <p:cNvPr id="1135" name="Google Shape;1135;p32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/>
          </a:p>
        </p:txBody>
      </p:sp>
      <p:sp>
        <p:nvSpPr>
          <p:cNvPr id="1136" name="Google Shape;1136;p32"/>
          <p:cNvSpPr txBox="1"/>
          <p:nvPr/>
        </p:nvSpPr>
        <p:spPr>
          <a:xfrm>
            <a:off x="1181100" y="9550400"/>
            <a:ext cx="70993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36] RTAA*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3"/>
          <p:cNvSpPr txBox="1"/>
          <p:nvPr/>
        </p:nvSpPr>
        <p:spPr>
          <a:xfrm>
            <a:off x="8293100" y="3060700"/>
            <a:ext cx="79883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A* + CCH</a:t>
            </a:r>
            <a:endParaRPr/>
          </a:p>
        </p:txBody>
      </p:sp>
      <p:sp>
        <p:nvSpPr>
          <p:cNvPr id="1142" name="Google Shape;1142;p33"/>
          <p:cNvSpPr txBox="1"/>
          <p:nvPr/>
        </p:nvSpPr>
        <p:spPr>
          <a:xfrm>
            <a:off x="9093200" y="2260600"/>
            <a:ext cx="8229600" cy="69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CCH + A* 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(Costomizable Contraction Hierarchies+ A*)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개념</a:t>
            </a:r>
            <a:endParaRPr/>
          </a:p>
          <a:p>
            <a:pPr indent="-342900" lvl="1" marL="647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도로망을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(Contraction)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불필요한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노드를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제거하고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지름길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(Shortcut)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간선을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추가하는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방식</a:t>
            </a:r>
            <a:endParaRPr/>
          </a:p>
          <a:p>
            <a:pPr indent="-342900" lvl="1" marL="647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줄이면서도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유지</a:t>
            </a:r>
            <a:endParaRPr/>
          </a:p>
          <a:p>
            <a:pPr indent="-342900" lvl="1" marL="647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A*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수축된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위에서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동작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도로망을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단순화된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위에서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A*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실행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(cur)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기준으로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장점</a:t>
            </a:r>
            <a:endParaRPr/>
          </a:p>
          <a:p>
            <a:pPr indent="-342900" lvl="1" marL="647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감소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지름길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추가로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-342900" lvl="1" marL="647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과정에서도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정보는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유지</a:t>
            </a:r>
            <a:endParaRPr/>
          </a:p>
          <a:p>
            <a:pPr indent="-342900" lvl="1" marL="647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대규모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도로망에도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적합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덕분에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부담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감소</a:t>
            </a:r>
            <a:endParaRPr/>
          </a:p>
        </p:txBody>
      </p:sp>
      <p:sp>
        <p:nvSpPr>
          <p:cNvPr id="1143" name="Google Shape;1143;p33"/>
          <p:cNvSpPr txBox="1"/>
          <p:nvPr/>
        </p:nvSpPr>
        <p:spPr>
          <a:xfrm>
            <a:off x="2921000" y="457200"/>
            <a:ext cx="11379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 CCH + A*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pic>
        <p:nvPicPr>
          <p:cNvPr id="1144" name="Google Shape;11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33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5)</a:t>
            </a:r>
            <a:endParaRPr/>
          </a:p>
        </p:txBody>
      </p:sp>
      <p:pic>
        <p:nvPicPr>
          <p:cNvPr id="1146" name="Google Shape;114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4600" y="2222500"/>
            <a:ext cx="72009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33"/>
          <p:cNvSpPr txBox="1"/>
          <p:nvPr/>
        </p:nvSpPr>
        <p:spPr>
          <a:xfrm>
            <a:off x="14770100" y="711200"/>
            <a:ext cx="3187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156" name="Google Shape;11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33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4.4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</p:txBody>
      </p:sp>
      <p:sp>
        <p:nvSpPr>
          <p:cNvPr id="1165" name="Google Shape;1165;p33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</p:txBody>
      </p:sp>
      <p:sp>
        <p:nvSpPr>
          <p:cNvPr id="1166" name="Google Shape;1166;p33"/>
          <p:cNvSpPr txBox="1"/>
          <p:nvPr/>
        </p:nvSpPr>
        <p:spPr>
          <a:xfrm>
            <a:off x="1181100" y="9550400"/>
            <a:ext cx="70993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37] CCH + A*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4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sp>
        <p:nvSpPr>
          <p:cNvPr id="1173" name="Google Shape;1173;p34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/>
          </a:p>
        </p:txBody>
      </p:sp>
      <p:pic>
        <p:nvPicPr>
          <p:cNvPr id="1174" name="Google Shape;117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300" y="3263900"/>
            <a:ext cx="44196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34"/>
          <p:cNvSpPr txBox="1"/>
          <p:nvPr/>
        </p:nvSpPr>
        <p:spPr>
          <a:xfrm>
            <a:off x="2921000" y="444500"/>
            <a:ext cx="1113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pic>
        <p:nvPicPr>
          <p:cNvPr id="1176" name="Google Shape;11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34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pic>
        <p:nvPicPr>
          <p:cNvPr id="1178" name="Google Shape;117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34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187" name="Google Shape;118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6700" y="1803400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34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199" name="Google Shape;1199;p34"/>
          <p:cNvSpPr txBox="1"/>
          <p:nvPr/>
        </p:nvSpPr>
        <p:spPr>
          <a:xfrm>
            <a:off x="2286000" y="1689100"/>
            <a:ext cx="14833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실제값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예측값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산점도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캘리브레이션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endParaRPr/>
          </a:p>
        </p:txBody>
      </p:sp>
      <p:sp>
        <p:nvSpPr>
          <p:cNvPr id="1200" name="Google Shape;1200;p34"/>
          <p:cNvSpPr txBox="1"/>
          <p:nvPr/>
        </p:nvSpPr>
        <p:spPr>
          <a:xfrm>
            <a:off x="1054100" y="7912100"/>
            <a:ext cx="48387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38]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실제값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예측값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캘리브레이션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201" name="Google Shape;1201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64200" y="3289300"/>
            <a:ext cx="4546600" cy="45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34"/>
          <p:cNvSpPr txBox="1"/>
          <p:nvPr/>
        </p:nvSpPr>
        <p:spPr>
          <a:xfrm>
            <a:off x="5702300" y="7912100"/>
            <a:ext cx="46355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39]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실제값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예측값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캘리브레이션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203" name="Google Shape;1203;p34"/>
          <p:cNvSpPr txBox="1"/>
          <p:nvPr/>
        </p:nvSpPr>
        <p:spPr>
          <a:xfrm>
            <a:off x="10414000" y="3543300"/>
            <a:ext cx="69469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XGBoost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산점도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개념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XGBoost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캘리브레이션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저위험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고위험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과소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캘리브레이션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고위험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보정으로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근접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해석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캘리브레이션으로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균형성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전반적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희소성으로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여전히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불안정한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의미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과제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고위험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상향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보정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캘리브레이션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고위험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보강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35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pic>
        <p:nvPicPr>
          <p:cNvPr id="1210" name="Google Shape;121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35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219" name="Google Shape;121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8600" y="2552700"/>
            <a:ext cx="72263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35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231" name="Google Shape;1231;p35"/>
          <p:cNvSpPr txBox="1"/>
          <p:nvPr/>
        </p:nvSpPr>
        <p:spPr>
          <a:xfrm>
            <a:off x="2921000" y="444500"/>
            <a:ext cx="1113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232" name="Google Shape;1232;p35"/>
          <p:cNvSpPr txBox="1"/>
          <p:nvPr/>
        </p:nvSpPr>
        <p:spPr>
          <a:xfrm>
            <a:off x="2324100" y="1689100"/>
            <a:ext cx="11087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중요도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(Feature Importance)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플롯</a:t>
            </a:r>
            <a:endParaRPr/>
          </a:p>
        </p:txBody>
      </p:sp>
      <p:sp>
        <p:nvSpPr>
          <p:cNvPr id="1233" name="Google Shape;1233;p35"/>
          <p:cNvSpPr txBox="1"/>
          <p:nvPr/>
        </p:nvSpPr>
        <p:spPr>
          <a:xfrm>
            <a:off x="1485900" y="7175500"/>
            <a:ext cx="7175500" cy="2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피처중요도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플롯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핫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6223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실제값에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가까운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하도록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도움을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순으로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보여줌</a:t>
            </a:r>
            <a:endParaRPr/>
          </a:p>
          <a:p>
            <a:pPr indent="-342900" lvl="1" marL="6223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등급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(highway),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길이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(length),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일방통행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(lanes/oneway)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기여가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큼</a:t>
            </a:r>
            <a:endParaRPr/>
          </a:p>
        </p:txBody>
      </p:sp>
      <p:pic>
        <p:nvPicPr>
          <p:cNvPr id="1234" name="Google Shape;123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94800" y="2603500"/>
            <a:ext cx="67818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35"/>
          <p:cNvSpPr txBox="1"/>
          <p:nvPr/>
        </p:nvSpPr>
        <p:spPr>
          <a:xfrm>
            <a:off x="9359900" y="7137400"/>
            <a:ext cx="68580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피처중요도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플롯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핫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6223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핫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인코딩된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highway_*, surface_*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접두사별로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그룹화하여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기여를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추정</a:t>
            </a:r>
            <a:endParaRPr/>
          </a:p>
          <a:p>
            <a:pPr indent="-342900" lvl="2" marL="901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highway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기여가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≈60%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큼</a:t>
            </a:r>
            <a:endParaRPr/>
          </a:p>
          <a:p>
            <a:pPr indent="-342900" lvl="2" marL="9017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■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length, 3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surface</a:t>
            </a:r>
            <a:endParaRPr/>
          </a:p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35"/>
          <p:cNvSpPr txBox="1"/>
          <p:nvPr/>
        </p:nvSpPr>
        <p:spPr>
          <a:xfrm>
            <a:off x="1447800" y="6845300"/>
            <a:ext cx="72517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40]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피처중요도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플롯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핫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237" name="Google Shape;1237;p35"/>
          <p:cNvSpPr txBox="1"/>
          <p:nvPr/>
        </p:nvSpPr>
        <p:spPr>
          <a:xfrm>
            <a:off x="9144000" y="6858000"/>
            <a:ext cx="68834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41]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피처중요도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플롯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원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핫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238" name="Google Shape;1238;p35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/>
          </a:p>
        </p:txBody>
      </p:sp>
      <p:sp>
        <p:nvSpPr>
          <p:cNvPr id="1239" name="Google Shape;1239;p35"/>
          <p:cNvSpPr txBox="1"/>
          <p:nvPr/>
        </p:nvSpPr>
        <p:spPr>
          <a:xfrm>
            <a:off x="1498600" y="1765300"/>
            <a:ext cx="685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6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pic>
        <p:nvPicPr>
          <p:cNvPr id="1246" name="Google Shape;12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36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255" name="Google Shape;125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9400" y="2692400"/>
            <a:ext cx="7696200" cy="53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36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267" name="Google Shape;1267;p36"/>
          <p:cNvSpPr txBox="1"/>
          <p:nvPr/>
        </p:nvSpPr>
        <p:spPr>
          <a:xfrm>
            <a:off x="2921000" y="444500"/>
            <a:ext cx="1113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268" name="Google Shape;1268;p36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endParaRPr/>
          </a:p>
        </p:txBody>
      </p:sp>
      <p:sp>
        <p:nvSpPr>
          <p:cNvPr id="1269" name="Google Shape;1269;p36"/>
          <p:cNvSpPr txBox="1"/>
          <p:nvPr/>
        </p:nvSpPr>
        <p:spPr>
          <a:xfrm>
            <a:off x="2311400" y="1663700"/>
            <a:ext cx="11087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누적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이득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(Gains Curve)</a:t>
            </a:r>
            <a:endParaRPr/>
          </a:p>
        </p:txBody>
      </p:sp>
      <p:sp>
        <p:nvSpPr>
          <p:cNvPr id="1270" name="Google Shape;1270;p36"/>
          <p:cNvSpPr txBox="1"/>
          <p:nvPr/>
        </p:nvSpPr>
        <p:spPr>
          <a:xfrm>
            <a:off x="9575800" y="2527300"/>
            <a:ext cx="7683500" cy="6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누적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이득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(Gains Curve)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가로축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k%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세로축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기준선보다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높으면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효과적으로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고위험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식별한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핵심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숫자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정리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5% →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34%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10% →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51%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20% →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67%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강점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강조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10%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대상으로만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관리해도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사고의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절반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이상을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커버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제한점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과제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커브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희소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고위험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미반영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희소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보강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endParaRPr/>
          </a:p>
        </p:txBody>
      </p:sp>
      <p:sp>
        <p:nvSpPr>
          <p:cNvPr id="1271" name="Google Shape;1271;p36"/>
          <p:cNvSpPr txBox="1"/>
          <p:nvPr/>
        </p:nvSpPr>
        <p:spPr>
          <a:xfrm>
            <a:off x="1435100" y="8064500"/>
            <a:ext cx="77724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42]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누적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이득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(Gains Curve)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endParaRPr/>
          </a:p>
        </p:txBody>
      </p:sp>
      <p:sp>
        <p:nvSpPr>
          <p:cNvPr id="1272" name="Google Shape;1272;p36"/>
          <p:cNvSpPr txBox="1"/>
          <p:nvPr/>
        </p:nvSpPr>
        <p:spPr>
          <a:xfrm>
            <a:off x="1524000" y="1701800"/>
            <a:ext cx="6985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37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pic>
        <p:nvPicPr>
          <p:cNvPr id="1279" name="Google Shape;127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37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288" name="Google Shape;128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5900" y="2641600"/>
            <a:ext cx="6248400" cy="6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37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300" name="Google Shape;1300;p37"/>
          <p:cNvSpPr txBox="1"/>
          <p:nvPr/>
        </p:nvSpPr>
        <p:spPr>
          <a:xfrm>
            <a:off x="2921000" y="444500"/>
            <a:ext cx="1113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301" name="Google Shape;1301;p37"/>
          <p:cNvSpPr txBox="1"/>
          <p:nvPr/>
        </p:nvSpPr>
        <p:spPr>
          <a:xfrm>
            <a:off x="2184400" y="1727200"/>
            <a:ext cx="11087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  <p:sp>
        <p:nvSpPr>
          <p:cNvPr id="1302" name="Google Shape;1302;p37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r>
            <a:endParaRPr/>
          </a:p>
        </p:txBody>
      </p:sp>
      <p:sp>
        <p:nvSpPr>
          <p:cNvPr id="1303" name="Google Shape;1303;p37"/>
          <p:cNvSpPr txBox="1"/>
          <p:nvPr/>
        </p:nvSpPr>
        <p:spPr>
          <a:xfrm>
            <a:off x="8928100" y="1993900"/>
            <a:ext cx="7683500" cy="7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보라색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노란색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핵심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교통축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간선도로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순환로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노란색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표시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이면도로는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보라색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표시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의미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해석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유형과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통행량을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구간을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구분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특성과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일치</a:t>
            </a:r>
            <a:endParaRPr/>
          </a:p>
          <a:p>
            <a:pPr indent="-342900" lvl="0" marL="3429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상대적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구분은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유의미함</a:t>
            </a:r>
            <a:endParaRPr/>
          </a:p>
          <a:p>
            <a:pPr indent="-342900" lvl="1" marL="660400" marR="0" rtl="0" algn="l">
              <a:lnSpc>
                <a:spcPct val="1253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주의구간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후보를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좁히는데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도움됨</a:t>
            </a:r>
            <a:endParaRPr/>
          </a:p>
        </p:txBody>
      </p:sp>
      <p:sp>
        <p:nvSpPr>
          <p:cNvPr id="1304" name="Google Shape;1304;p37"/>
          <p:cNvSpPr txBox="1"/>
          <p:nvPr/>
        </p:nvSpPr>
        <p:spPr>
          <a:xfrm>
            <a:off x="965200" y="8940800"/>
            <a:ext cx="67564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43] GAT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위험도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  <p:sp>
        <p:nvSpPr>
          <p:cNvPr id="1305" name="Google Shape;1305;p37"/>
          <p:cNvSpPr txBox="1"/>
          <p:nvPr/>
        </p:nvSpPr>
        <p:spPr>
          <a:xfrm>
            <a:off x="1511300" y="1790700"/>
            <a:ext cx="6223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8"/>
          <p:cNvSpPr txBox="1"/>
          <p:nvPr/>
        </p:nvSpPr>
        <p:spPr>
          <a:xfrm>
            <a:off x="2959100" y="444500"/>
            <a:ext cx="1113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(YOLO)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pic>
        <p:nvPicPr>
          <p:cNvPr id="1311" name="Google Shape;13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38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1313" name="Google Shape;1313;p38"/>
          <p:cNvSpPr txBox="1"/>
          <p:nvPr/>
        </p:nvSpPr>
        <p:spPr>
          <a:xfrm>
            <a:off x="1524000" y="2806700"/>
            <a:ext cx="7035800" cy="3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 (Intersection over Union):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박스와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박스가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겹치는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mAP50: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 ≥ 0.5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정밀도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→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일반적인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mAP50–95: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 0.5~0.95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까지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0.05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단위로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평가한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→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정밀한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(</a:t>
            </a:r>
            <a:r>
              <a:rPr b="1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정밀도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맞은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오탐이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적을수록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↑)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 (</a:t>
            </a:r>
            <a:r>
              <a:rPr b="1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재현율</a:t>
            </a: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놓치지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않고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누락이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적을수록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↑)</a:t>
            </a:r>
            <a:endParaRPr/>
          </a:p>
        </p:txBody>
      </p:sp>
      <p:sp>
        <p:nvSpPr>
          <p:cNvPr id="1314" name="Google Shape;1314;p38"/>
          <p:cNvSpPr txBox="1"/>
          <p:nvPr/>
        </p:nvSpPr>
        <p:spPr>
          <a:xfrm>
            <a:off x="1231900" y="1866900"/>
            <a:ext cx="76200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성능지표</a:t>
            </a:r>
            <a:endParaRPr/>
          </a:p>
        </p:txBody>
      </p:sp>
      <p:pic>
        <p:nvPicPr>
          <p:cNvPr id="1315" name="Google Shape;131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38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324" name="Google Shape;132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38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335" name="Google Shape;1335;p38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r>
            <a:endParaRPr/>
          </a:p>
        </p:txBody>
      </p:sp>
      <p:sp>
        <p:nvSpPr>
          <p:cNvPr id="1336" name="Google Shape;1336;p38"/>
          <p:cNvSpPr txBox="1"/>
          <p:nvPr/>
        </p:nvSpPr>
        <p:spPr>
          <a:xfrm>
            <a:off x="8559800" y="1866900"/>
            <a:ext cx="84836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첫번째</a:t>
            </a:r>
            <a:r>
              <a:rPr b="0" i="0" lang="ko-KR" sz="4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4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하이퍼파라미터</a:t>
            </a:r>
            <a:endParaRPr/>
          </a:p>
        </p:txBody>
      </p:sp>
      <p:pic>
        <p:nvPicPr>
          <p:cNvPr id="1337" name="Google Shape;133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58300" y="2692400"/>
            <a:ext cx="73025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38"/>
          <p:cNvSpPr txBox="1"/>
          <p:nvPr/>
        </p:nvSpPr>
        <p:spPr>
          <a:xfrm>
            <a:off x="9398000" y="7175500"/>
            <a:ext cx="7378700" cy="2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초기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학습은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Ultralytics YOLO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기본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(default)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직접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조정한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주요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파라미터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epochs: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반복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횟수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50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조기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적을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수도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patience: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조기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없을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 epoch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중단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workers: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로딩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프로세스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병렬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파라미터는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기본값</a:t>
            </a:r>
            <a:r>
              <a:rPr b="1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유지</a:t>
            </a:r>
            <a:endParaRPr/>
          </a:p>
        </p:txBody>
      </p:sp>
      <p:sp>
        <p:nvSpPr>
          <p:cNvPr id="1339" name="Google Shape;1339;p38"/>
          <p:cNvSpPr txBox="1"/>
          <p:nvPr/>
        </p:nvSpPr>
        <p:spPr>
          <a:xfrm>
            <a:off x="9575800" y="6718300"/>
            <a:ext cx="6896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9]  YOLO v11 m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first model parameter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700" y="2235200"/>
            <a:ext cx="5143500" cy="3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39"/>
          <p:cNvSpPr txBox="1"/>
          <p:nvPr/>
        </p:nvSpPr>
        <p:spPr>
          <a:xfrm>
            <a:off x="6972300" y="1854200"/>
            <a:ext cx="47625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1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F1–Confidence Curve</a:t>
            </a:r>
            <a:endParaRPr/>
          </a:p>
        </p:txBody>
      </p:sp>
      <p:sp>
        <p:nvSpPr>
          <p:cNvPr id="1346" name="Google Shape;1346;p39"/>
          <p:cNvSpPr txBox="1"/>
          <p:nvPr/>
        </p:nvSpPr>
        <p:spPr>
          <a:xfrm>
            <a:off x="2921000" y="444500"/>
            <a:ext cx="1113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r>
              <a:rPr b="0" i="0" lang="ko-KR" sz="4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-First model</a:t>
            </a:r>
            <a:endParaRPr/>
          </a:p>
        </p:txBody>
      </p:sp>
      <p:pic>
        <p:nvPicPr>
          <p:cNvPr id="1347" name="Google Shape;134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39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pic>
        <p:nvPicPr>
          <p:cNvPr id="1349" name="Google Shape;134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3200" y="2413000"/>
            <a:ext cx="5207000" cy="34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31700" y="2336800"/>
            <a:ext cx="49276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39"/>
          <p:cNvSpPr txBox="1"/>
          <p:nvPr/>
        </p:nvSpPr>
        <p:spPr>
          <a:xfrm>
            <a:off x="12471400" y="1866900"/>
            <a:ext cx="48133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1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Confusion Matrix Normalized</a:t>
            </a:r>
            <a:endParaRPr/>
          </a:p>
        </p:txBody>
      </p:sp>
      <p:sp>
        <p:nvSpPr>
          <p:cNvPr id="1352" name="Google Shape;1352;p39"/>
          <p:cNvSpPr txBox="1"/>
          <p:nvPr/>
        </p:nvSpPr>
        <p:spPr>
          <a:xfrm>
            <a:off x="990600" y="1828800"/>
            <a:ext cx="53340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1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Precision-Recall Curve</a:t>
            </a:r>
            <a:endParaRPr/>
          </a:p>
        </p:txBody>
      </p:sp>
      <p:sp>
        <p:nvSpPr>
          <p:cNvPr id="1353" name="Google Shape;1353;p39"/>
          <p:cNvSpPr txBox="1"/>
          <p:nvPr/>
        </p:nvSpPr>
        <p:spPr>
          <a:xfrm>
            <a:off x="1371600" y="6413500"/>
            <a:ext cx="53594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개념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Recall(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재현율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Y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Precision(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정밀도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(AP)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클수록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좋음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해석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오른쪽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위에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가까울수록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정밀도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재현율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유지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아래로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꺼지면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임계값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설정에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불안정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mAP@0.5 = 0.860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 collapse, korea tank 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오른쪽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(AP ≈ 0.99)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fire, bridge collapse 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아래로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깔림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(AP ≈ 0.63~0.64)</a:t>
            </a:r>
            <a:endParaRPr/>
          </a:p>
        </p:txBody>
      </p:sp>
      <p:sp>
        <p:nvSpPr>
          <p:cNvPr id="1354" name="Google Shape;1354;p39"/>
          <p:cNvSpPr txBox="1"/>
          <p:nvPr/>
        </p:nvSpPr>
        <p:spPr>
          <a:xfrm>
            <a:off x="6883400" y="6375400"/>
            <a:ext cx="5499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개념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Confidence(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신뢰도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임계값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 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F1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(Precision·Recall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조화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Precision, Recall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바뀌고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F1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달라짐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포인트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높게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유지될수록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클래스는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안정적인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가짐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오른쪽으로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길게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올라갈수록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Confidence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높아도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안정적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(all classes)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지점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임계값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F1 = 0.83 (confidence=0.266)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korea tank, road collapse 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F1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fire, bridge collapse 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F1,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endParaRPr/>
          </a:p>
        </p:txBody>
      </p:sp>
      <p:sp>
        <p:nvSpPr>
          <p:cNvPr id="1355" name="Google Shape;1355;p39"/>
          <p:cNvSpPr txBox="1"/>
          <p:nvPr/>
        </p:nvSpPr>
        <p:spPr>
          <a:xfrm>
            <a:off x="12484100" y="6388100"/>
            <a:ext cx="45593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개념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가로축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정답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세로축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예측값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대각선이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높을수록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정확한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오프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대각선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오탐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잘못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의미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해석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파랑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대각선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맞춘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클래스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밝은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비대각선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혼동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korea tank, road collapse 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완벽하게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(1.00)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  38%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background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착각</a:t>
            </a:r>
            <a:endParaRPr/>
          </a:p>
          <a:p>
            <a:pPr indent="-342900" lvl="1" marL="5334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bridge collapse  36% background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오탐</a:t>
            </a:r>
            <a:endParaRPr/>
          </a:p>
        </p:txBody>
      </p:sp>
      <p:pic>
        <p:nvPicPr>
          <p:cNvPr id="1356" name="Google Shape;1356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39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366" name="Google Shape;1366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39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377" name="Google Shape;1377;p39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r>
            <a:endParaRPr/>
          </a:p>
        </p:txBody>
      </p:sp>
      <p:sp>
        <p:nvSpPr>
          <p:cNvPr id="1378" name="Google Shape;1378;p39"/>
          <p:cNvSpPr txBox="1"/>
          <p:nvPr/>
        </p:nvSpPr>
        <p:spPr>
          <a:xfrm>
            <a:off x="1752600" y="5842000"/>
            <a:ext cx="3835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44]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모델의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재현율과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정밀도를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Precision-Recall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  <p:sp>
        <p:nvSpPr>
          <p:cNvPr id="1379" name="Google Shape;1379;p39"/>
          <p:cNvSpPr txBox="1"/>
          <p:nvPr/>
        </p:nvSpPr>
        <p:spPr>
          <a:xfrm>
            <a:off x="7175500" y="5854700"/>
            <a:ext cx="4216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45]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신뢰도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변화에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F1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점수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변화를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보여주는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F1-Confidence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  <p:sp>
        <p:nvSpPr>
          <p:cNvPr id="1380" name="Google Shape;1380;p39"/>
          <p:cNvSpPr txBox="1"/>
          <p:nvPr/>
        </p:nvSpPr>
        <p:spPr>
          <a:xfrm>
            <a:off x="12700000" y="5867400"/>
            <a:ext cx="37719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46]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값과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값의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분포를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나타낸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Confusion Matrix (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정규화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8500" y="2006600"/>
            <a:ext cx="3784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23500" y="4622800"/>
            <a:ext cx="57277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000" y="193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69800" y="5651500"/>
            <a:ext cx="49911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23500" y="6896100"/>
            <a:ext cx="52324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7700" y="2070100"/>
            <a:ext cx="3860800" cy="2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2921000" y="4445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endParaRPr/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1 .1</a:t>
            </a:r>
            <a:endParaRPr/>
          </a:p>
        </p:txBody>
      </p:sp>
      <p:sp>
        <p:nvSpPr>
          <p:cNvPr id="208" name="Google Shape;208;p4"/>
          <p:cNvSpPr txBox="1"/>
          <p:nvPr/>
        </p:nvSpPr>
        <p:spPr>
          <a:xfrm>
            <a:off x="1701800" y="1866900"/>
            <a:ext cx="62865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보급로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확보의</a:t>
            </a: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중요성</a:t>
            </a:r>
            <a:endParaRPr/>
          </a:p>
        </p:txBody>
      </p:sp>
      <p:sp>
        <p:nvSpPr>
          <p:cNvPr id="209" name="Google Shape;209;p4"/>
          <p:cNvSpPr txBox="1"/>
          <p:nvPr/>
        </p:nvSpPr>
        <p:spPr>
          <a:xfrm>
            <a:off x="1143000" y="3098800"/>
            <a:ext cx="9207500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2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1) 2022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러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우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전쟁</a:t>
            </a:r>
            <a:endParaRPr/>
          </a:p>
          <a:p>
            <a:pPr indent="-342900" lvl="0" marL="342900" marR="0" rtl="0" algn="l">
              <a:lnSpc>
                <a:spcPct val="11122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900"/>
              <a:buFont typeface="Arial"/>
              <a:buChar char="●"/>
            </a:pP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파괴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적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위치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  <a:p>
            <a:pPr indent="-342900" lvl="0" marL="342900" marR="0" rtl="0" algn="l">
              <a:lnSpc>
                <a:spcPct val="11122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900"/>
              <a:buFont typeface="Arial"/>
              <a:buChar char="●"/>
            </a:pP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신속한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우회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수도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방어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성공</a:t>
            </a:r>
            <a:endParaRPr/>
          </a:p>
          <a:p>
            <a:pPr indent="0" lvl="0" marL="0" marR="0" rtl="0" algn="l">
              <a:lnSpc>
                <a:spcPct val="1112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00" u="none" cap="none" strike="noStrike">
              <a:solidFill>
                <a:srgbClr val="34343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12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2)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한국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전쟁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0" marL="342900" marR="0" rtl="0" algn="l">
              <a:lnSpc>
                <a:spcPct val="11122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900"/>
              <a:buFont typeface="Arial"/>
              <a:buChar char="●"/>
            </a:pP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유엔군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해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공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보급망으로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안정적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전투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유지</a:t>
            </a:r>
            <a:endParaRPr/>
          </a:p>
          <a:p>
            <a:pPr indent="-342900" lvl="0" marL="342900" marR="0" rtl="0" algn="l">
              <a:lnSpc>
                <a:spcPct val="11122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3900"/>
              <a:buFont typeface="Arial"/>
              <a:buChar char="●"/>
            </a:pP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북한군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보급망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붕괴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전력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약화</a:t>
            </a:r>
            <a:r>
              <a:rPr b="0" i="0" lang="ko-KR" sz="39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0" i="0" lang="ko-KR" sz="3900" u="none" cap="none" strike="noStrike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패배</a:t>
            </a:r>
            <a:endParaRPr/>
          </a:p>
        </p:txBody>
      </p:sp>
      <p:pic>
        <p:nvPicPr>
          <p:cNvPr id="210" name="Google Shape;210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 txBox="1"/>
          <p:nvPr/>
        </p:nvSpPr>
        <p:spPr>
          <a:xfrm>
            <a:off x="15252700" y="723900"/>
            <a:ext cx="2298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20" name="Google Shape;220;p4"/>
          <p:cNvSpPr txBox="1"/>
          <p:nvPr/>
        </p:nvSpPr>
        <p:spPr>
          <a:xfrm>
            <a:off x="9550400" y="4279900"/>
            <a:ext cx="7594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2 ]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전쟁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보급의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중요성과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성공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요인을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보여주는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12992100" y="5638800"/>
            <a:ext cx="4508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러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전쟁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군수품을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끊기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양측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싸움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2" name="Google Shape;222;p4"/>
          <p:cNvSpPr txBox="1"/>
          <p:nvPr/>
        </p:nvSpPr>
        <p:spPr>
          <a:xfrm>
            <a:off x="13144500" y="6908800"/>
            <a:ext cx="4508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군수지원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실패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요인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논문</a:t>
            </a:r>
            <a:endParaRPr/>
          </a:p>
        </p:txBody>
      </p:sp>
      <p:sp>
        <p:nvSpPr>
          <p:cNvPr id="223" name="Google Shape;223;p4"/>
          <p:cNvSpPr txBox="1"/>
          <p:nvPr/>
        </p:nvSpPr>
        <p:spPr>
          <a:xfrm>
            <a:off x="10274300" y="8013700"/>
            <a:ext cx="5143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5] 6.25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전쟁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군수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체계와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보급망의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중요성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관련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논문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/>
          <p:nvPr/>
        </p:nvSpPr>
        <p:spPr>
          <a:xfrm>
            <a:off x="2171700" y="1955800"/>
            <a:ext cx="56007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하이퍼파라미터</a:t>
            </a:r>
            <a:r>
              <a:rPr b="0" i="0" lang="ko-KR" sz="4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튜닝</a:t>
            </a:r>
            <a:endParaRPr/>
          </a:p>
        </p:txBody>
      </p:sp>
      <p:sp>
        <p:nvSpPr>
          <p:cNvPr id="1386" name="Google Shape;1386;p40"/>
          <p:cNvSpPr txBox="1"/>
          <p:nvPr/>
        </p:nvSpPr>
        <p:spPr>
          <a:xfrm>
            <a:off x="1511300" y="7493000"/>
            <a:ext cx="81026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하이퍼파라미터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튜닝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튜닝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Optimizer, Batch Size (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범위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튜닝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lr0, Momentum, Weight Decay (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세부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조정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387" name="Google Shape;1387;p40"/>
          <p:cNvSpPr txBox="1"/>
          <p:nvPr/>
        </p:nvSpPr>
        <p:spPr>
          <a:xfrm>
            <a:off x="2921000" y="444500"/>
            <a:ext cx="1113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(YOLO)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40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pic>
        <p:nvPicPr>
          <p:cNvPr id="1390" name="Google Shape;139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8500" y="4495800"/>
            <a:ext cx="7772400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9900" y="5232400"/>
            <a:ext cx="819150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3100" y="2984500"/>
            <a:ext cx="7759700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7800" y="2781300"/>
            <a:ext cx="70485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40"/>
          <p:cNvSpPr txBox="1"/>
          <p:nvPr/>
        </p:nvSpPr>
        <p:spPr>
          <a:xfrm>
            <a:off x="1511300" y="6858000"/>
            <a:ext cx="6896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10] 1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하이퍼파라미터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튜닝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설정값</a:t>
            </a:r>
            <a:endParaRPr/>
          </a:p>
        </p:txBody>
      </p:sp>
      <p:sp>
        <p:nvSpPr>
          <p:cNvPr id="1395" name="Google Shape;1395;p40"/>
          <p:cNvSpPr txBox="1"/>
          <p:nvPr/>
        </p:nvSpPr>
        <p:spPr>
          <a:xfrm>
            <a:off x="9652000" y="6438900"/>
            <a:ext cx="765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11]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하이퍼파라미터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튜닝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endParaRPr/>
          </a:p>
        </p:txBody>
      </p:sp>
      <p:sp>
        <p:nvSpPr>
          <p:cNvPr id="1396" name="Google Shape;1396;p40"/>
          <p:cNvSpPr txBox="1"/>
          <p:nvPr/>
        </p:nvSpPr>
        <p:spPr>
          <a:xfrm>
            <a:off x="9791700" y="1955800"/>
            <a:ext cx="70993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튜닝</a:t>
            </a:r>
            <a:r>
              <a:rPr b="0" i="0" lang="ko-KR" sz="4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r>
              <a:rPr b="0" i="0" lang="ko-KR" sz="4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4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45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5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endParaRPr/>
          </a:p>
        </p:txBody>
      </p:sp>
      <p:sp>
        <p:nvSpPr>
          <p:cNvPr id="1397" name="Google Shape;1397;p40"/>
          <p:cNvSpPr txBox="1"/>
          <p:nvPr/>
        </p:nvSpPr>
        <p:spPr>
          <a:xfrm>
            <a:off x="10693400" y="7505700"/>
            <a:ext cx="68453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실험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=&gt; 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mAP50 = 0.952</a:t>
            </a:r>
            <a:endParaRPr/>
          </a:p>
          <a:p>
            <a:pPr indent="-342900" lvl="1" marL="6477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mAP50–95 = 0.798</a:t>
            </a:r>
            <a:endParaRPr/>
          </a:p>
        </p:txBody>
      </p:sp>
      <p:pic>
        <p:nvPicPr>
          <p:cNvPr id="1398" name="Google Shape;1398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40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407" name="Google Shape;1407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40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418" name="Google Shape;1418;p40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41"/>
          <p:cNvSpPr txBox="1"/>
          <p:nvPr/>
        </p:nvSpPr>
        <p:spPr>
          <a:xfrm>
            <a:off x="2946400" y="444500"/>
            <a:ext cx="1113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r>
              <a:rPr b="0" i="0" lang="ko-KR" sz="4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-Final Model</a:t>
            </a:r>
            <a:endParaRPr/>
          </a:p>
        </p:txBody>
      </p:sp>
      <p:pic>
        <p:nvPicPr>
          <p:cNvPr id="1424" name="Google Shape;142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41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pic>
        <p:nvPicPr>
          <p:cNvPr id="1426" name="Google Shape;142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15800" y="2654300"/>
            <a:ext cx="4635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1"/>
          <p:cNvSpPr txBox="1"/>
          <p:nvPr/>
        </p:nvSpPr>
        <p:spPr>
          <a:xfrm>
            <a:off x="12090400" y="2209800"/>
            <a:ext cx="45847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Confusion Matrix Normalized</a:t>
            </a:r>
            <a:endParaRPr/>
          </a:p>
        </p:txBody>
      </p:sp>
      <p:sp>
        <p:nvSpPr>
          <p:cNvPr id="1428" name="Google Shape;1428;p41"/>
          <p:cNvSpPr txBox="1"/>
          <p:nvPr/>
        </p:nvSpPr>
        <p:spPr>
          <a:xfrm>
            <a:off x="11887200" y="6477000"/>
            <a:ext cx="5575300" cy="2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Model:</a:t>
            </a:r>
            <a:endParaRPr/>
          </a:p>
          <a:p>
            <a:pPr indent="-342900" lvl="1" marL="5588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fire: 0.62  background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0.38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혼동</a:t>
            </a:r>
            <a:endParaRPr/>
          </a:p>
          <a:p>
            <a:pPr indent="-342900" lvl="1" marL="5588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bridge collapse: 0.64  background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0.36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혼동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Model:</a:t>
            </a:r>
            <a:endParaRPr/>
          </a:p>
          <a:p>
            <a:pPr indent="-342900" lvl="1" marL="5588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fire: 0.74 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여전히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낮지만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+0.12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endParaRPr/>
          </a:p>
          <a:p>
            <a:pPr indent="-342900" lvl="1" marL="5588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bridge collapse: 0.95 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혼동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줄어듦</a:t>
            </a:r>
            <a:endParaRPr/>
          </a:p>
          <a:p>
            <a:pPr indent="-342900" lvl="1" marL="5588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탱크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도로붕괴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폭발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0.96~1.00 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거의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완벽한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endParaRPr/>
          </a:p>
        </p:txBody>
      </p:sp>
      <p:pic>
        <p:nvPicPr>
          <p:cNvPr id="1429" name="Google Shape;142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41"/>
          <p:cNvSpPr txBox="1"/>
          <p:nvPr/>
        </p:nvSpPr>
        <p:spPr>
          <a:xfrm>
            <a:off x="14681200" y="787400"/>
            <a:ext cx="34290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sp>
        <p:nvSpPr>
          <p:cNvPr id="1446" name="Google Shape;1446;p41"/>
          <p:cNvSpPr txBox="1"/>
          <p:nvPr/>
        </p:nvSpPr>
        <p:spPr>
          <a:xfrm>
            <a:off x="15011400" y="11811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447" name="Google Shape;1447;p41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r>
            <a:endParaRPr/>
          </a:p>
        </p:txBody>
      </p:sp>
      <p:sp>
        <p:nvSpPr>
          <p:cNvPr id="1448" name="Google Shape;1448;p41"/>
          <p:cNvSpPr txBox="1"/>
          <p:nvPr/>
        </p:nvSpPr>
        <p:spPr>
          <a:xfrm>
            <a:off x="11823700" y="6172200"/>
            <a:ext cx="4533900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49] Confusion Matrix (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정규화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</p:txBody>
      </p:sp>
      <p:pic>
        <p:nvPicPr>
          <p:cNvPr id="1449" name="Google Shape;1449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100" y="2616200"/>
            <a:ext cx="5080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41"/>
          <p:cNvSpPr txBox="1"/>
          <p:nvPr/>
        </p:nvSpPr>
        <p:spPr>
          <a:xfrm>
            <a:off x="558800" y="2184400"/>
            <a:ext cx="54102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Precision-Recall Curve</a:t>
            </a:r>
            <a:endParaRPr/>
          </a:p>
        </p:txBody>
      </p:sp>
      <p:sp>
        <p:nvSpPr>
          <p:cNvPr id="1451" name="Google Shape;1451;p41"/>
          <p:cNvSpPr txBox="1"/>
          <p:nvPr/>
        </p:nvSpPr>
        <p:spPr>
          <a:xfrm>
            <a:off x="698500" y="6731000"/>
            <a:ext cx="5054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Model: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최고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F1 = 0.83 (at conf=0.266)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Model: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최고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F1 = 0.93 (at conf=0.626)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개선점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1" marL="5715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F1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+0.10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상승</a:t>
            </a:r>
            <a:endParaRPr/>
          </a:p>
          <a:p>
            <a:pPr indent="-342900" lvl="1" marL="5715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임계값이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쪽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(conf=0.626)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모델의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확신이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높아져도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안정적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유지</a:t>
            </a:r>
            <a:endParaRPr/>
          </a:p>
        </p:txBody>
      </p:sp>
      <p:sp>
        <p:nvSpPr>
          <p:cNvPr id="1452" name="Google Shape;1452;p41"/>
          <p:cNvSpPr txBox="1"/>
          <p:nvPr/>
        </p:nvSpPr>
        <p:spPr>
          <a:xfrm>
            <a:off x="889000" y="6108700"/>
            <a:ext cx="49403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47] Precision-Recall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곡선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</p:txBody>
      </p:sp>
      <p:pic>
        <p:nvPicPr>
          <p:cNvPr id="1453" name="Google Shape;145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1600" y="2679700"/>
            <a:ext cx="50546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41"/>
          <p:cNvSpPr txBox="1"/>
          <p:nvPr/>
        </p:nvSpPr>
        <p:spPr>
          <a:xfrm>
            <a:off x="6375400" y="2260600"/>
            <a:ext cx="4673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F1–Confidence Curve</a:t>
            </a:r>
            <a:endParaRPr/>
          </a:p>
        </p:txBody>
      </p:sp>
      <p:sp>
        <p:nvSpPr>
          <p:cNvPr id="1455" name="Google Shape;1455;p41"/>
          <p:cNvSpPr txBox="1"/>
          <p:nvPr/>
        </p:nvSpPr>
        <p:spPr>
          <a:xfrm>
            <a:off x="6565900" y="6629400"/>
            <a:ext cx="4889500" cy="2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Model: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mAP@0.5 = 0.860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Model: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mAP@0.5 = 0.952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개선점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1" marL="5588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전반적으로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클래스에서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endParaRPr/>
          </a:p>
          <a:p>
            <a:pPr indent="-342900" lvl="1" marL="5588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특히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north army (0.795-&gt;  0.950), bridge collapse (0.641 -&gt;0.964), fire (0.637-&gt;  0.801)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b="0" i="0" lang="ko-K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1456" name="Google Shape;1456;p41"/>
          <p:cNvSpPr txBox="1"/>
          <p:nvPr/>
        </p:nvSpPr>
        <p:spPr>
          <a:xfrm>
            <a:off x="6654800" y="6146800"/>
            <a:ext cx="4699000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48] F1-Confidence Curve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42"/>
          <p:cNvSpPr txBox="1"/>
          <p:nvPr/>
        </p:nvSpPr>
        <p:spPr>
          <a:xfrm>
            <a:off x="2133600" y="1752600"/>
            <a:ext cx="1196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표준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462" name="Google Shape;14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42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sp>
        <p:nvSpPr>
          <p:cNvPr id="1464" name="Google Shape;1464;p42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r>
            <a:endParaRPr/>
          </a:p>
        </p:txBody>
      </p:sp>
      <p:pic>
        <p:nvPicPr>
          <p:cNvPr id="1465" name="Google Shape;146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42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474" name="Google Shape;147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42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484" name="Google Shape;1484;p42"/>
          <p:cNvSpPr txBox="1"/>
          <p:nvPr/>
        </p:nvSpPr>
        <p:spPr>
          <a:xfrm>
            <a:off x="4927600" y="7226300"/>
            <a:ext cx="66167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12]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표준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기준표</a:t>
            </a:r>
            <a:endParaRPr/>
          </a:p>
        </p:txBody>
      </p:sp>
      <p:pic>
        <p:nvPicPr>
          <p:cNvPr id="1485" name="Google Shape;148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6200" y="2908300"/>
            <a:ext cx="6680200" cy="48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6" name="Google Shape;1486;p42"/>
          <p:cNvGraphicFramePr/>
          <p:nvPr/>
        </p:nvGraphicFramePr>
        <p:xfrm>
          <a:off x="5143500" y="339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{ADCB5B16-6035-4ED4-81FE-6D6DD7E86E32}</a:tableStyleId>
              </a:tblPr>
              <a:tblGrid>
                <a:gridCol w="1892300"/>
                <a:gridCol w="4800600"/>
              </a:tblGrid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평가 항목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평가 설명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총 경로 거리(Km)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차량이 실제로 이동한 경로의 총 길이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소요 시간(ms)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출발지→도착지까지 실행 전체 경과시간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 시간(ms)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알고리즘이 경로 계획에 실제로 쓴 누적 연산 시간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 노드 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알고리즘이 탐색/갱신 과정에서 확장한 총 노드 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 효율(%)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실제 지나간 노드 수 대비 탐색에서 확장한 노드 수 비율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위험 회피율(%)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실제 이동한 엣지 중 위험 가중치가 걸린 엣지를 피한 비율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878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87" name="Google Shape;1487;p42"/>
          <p:cNvSpPr txBox="1"/>
          <p:nvPr/>
        </p:nvSpPr>
        <p:spPr>
          <a:xfrm>
            <a:off x="6223000" y="2908300"/>
            <a:ext cx="4533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표준</a:t>
            </a:r>
            <a:r>
              <a:rPr b="0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기준표</a:t>
            </a:r>
            <a:endParaRPr/>
          </a:p>
        </p:txBody>
      </p:sp>
      <p:pic>
        <p:nvPicPr>
          <p:cNvPr id="1488" name="Google Shape;1488;p42"/>
          <p:cNvPicPr preferRelativeResize="0"/>
          <p:nvPr/>
        </p:nvPicPr>
        <p:blipFill rotWithShape="1">
          <a:blip r:embed="rId7">
            <a:alphaModFix amt="10000"/>
          </a:blip>
          <a:srcRect b="0" l="0" r="0" t="0"/>
          <a:stretch/>
        </p:blipFill>
        <p:spPr>
          <a:xfrm>
            <a:off x="4927600" y="7670800"/>
            <a:ext cx="69596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9400" y="1854200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42"/>
          <p:cNvSpPr txBox="1"/>
          <p:nvPr/>
        </p:nvSpPr>
        <p:spPr>
          <a:xfrm>
            <a:off x="5016500" y="7848600"/>
            <a:ext cx="6616700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표준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참고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논문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리스트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[Q‑learning based on strategic artificial potential field for path planning enabling concealment and cover in ground battlefieldenvironments]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multi-algorithm pathfinding method_Exploiting</a:t>
            </a:r>
            <a:endParaRPr/>
          </a:p>
        </p:txBody>
      </p:sp>
      <p:sp>
        <p:nvSpPr>
          <p:cNvPr id="1491" name="Google Shape;1491;p42"/>
          <p:cNvSpPr txBox="1"/>
          <p:nvPr/>
        </p:nvSpPr>
        <p:spPr>
          <a:xfrm>
            <a:off x="2946400" y="406400"/>
            <a:ext cx="1200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경로탐색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43"/>
          <p:cNvSpPr txBox="1"/>
          <p:nvPr/>
        </p:nvSpPr>
        <p:spPr>
          <a:xfrm>
            <a:off x="2946400" y="444500"/>
            <a:ext cx="11137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알고리즘별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pic>
        <p:nvPicPr>
          <p:cNvPr id="1497" name="Google Shape;14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43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sp>
        <p:nvSpPr>
          <p:cNvPr id="1499" name="Google Shape;1499;p43"/>
          <p:cNvSpPr txBox="1"/>
          <p:nvPr/>
        </p:nvSpPr>
        <p:spPr>
          <a:xfrm>
            <a:off x="2273300" y="3035300"/>
            <a:ext cx="2159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500" name="Google Shape;150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9100" y="3492500"/>
            <a:ext cx="2362200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4000" y="3505200"/>
            <a:ext cx="22860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8700" y="2387600"/>
            <a:ext cx="67691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43"/>
          <p:cNvSpPr txBox="1"/>
          <p:nvPr/>
        </p:nvSpPr>
        <p:spPr>
          <a:xfrm>
            <a:off x="4597400" y="2997200"/>
            <a:ext cx="208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endParaRPr/>
          </a:p>
        </p:txBody>
      </p:sp>
      <p:sp>
        <p:nvSpPr>
          <p:cNvPr id="1504" name="Google Shape;1504;p43"/>
          <p:cNvSpPr txBox="1"/>
          <p:nvPr/>
        </p:nvSpPr>
        <p:spPr>
          <a:xfrm>
            <a:off x="7010400" y="3009900"/>
            <a:ext cx="208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endParaRPr/>
          </a:p>
        </p:txBody>
      </p:sp>
      <p:sp>
        <p:nvSpPr>
          <p:cNvPr id="1505" name="Google Shape;1505;p43"/>
          <p:cNvSpPr txBox="1"/>
          <p:nvPr/>
        </p:nvSpPr>
        <p:spPr>
          <a:xfrm>
            <a:off x="2667000" y="6553200"/>
            <a:ext cx="63119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CCH+A* : 0.5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수준으로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보통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1.0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최단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탐색에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강점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Lite* :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회피율도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0.8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우수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1.0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전반적으로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RTAA* :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1.0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회피율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0.6,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경로거리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:0.6,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효율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0.7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상대적으로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낮음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종합평가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회피율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D Lite* ≫ RTAA* ≥ CCH+A*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종합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 Lite*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43"/>
          <p:cNvSpPr txBox="1"/>
          <p:nvPr/>
        </p:nvSpPr>
        <p:spPr>
          <a:xfrm>
            <a:off x="4381500" y="2387600"/>
            <a:ext cx="24638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없음</a:t>
            </a:r>
            <a:endParaRPr/>
          </a:p>
        </p:txBody>
      </p:sp>
      <p:sp>
        <p:nvSpPr>
          <p:cNvPr id="1507" name="Google Shape;1507;p43"/>
          <p:cNvSpPr txBox="1"/>
          <p:nvPr/>
        </p:nvSpPr>
        <p:spPr>
          <a:xfrm>
            <a:off x="9410700" y="2959100"/>
            <a:ext cx="2159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508" name="Google Shape;150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96400" y="2387600"/>
            <a:ext cx="70485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43"/>
          <p:cNvSpPr txBox="1"/>
          <p:nvPr/>
        </p:nvSpPr>
        <p:spPr>
          <a:xfrm>
            <a:off x="11811000" y="2984500"/>
            <a:ext cx="208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endParaRPr/>
          </a:p>
        </p:txBody>
      </p:sp>
      <p:sp>
        <p:nvSpPr>
          <p:cNvPr id="1510" name="Google Shape;1510;p43"/>
          <p:cNvSpPr txBox="1"/>
          <p:nvPr/>
        </p:nvSpPr>
        <p:spPr>
          <a:xfrm>
            <a:off x="14071600" y="3009900"/>
            <a:ext cx="2082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r>
              <a:rPr b="1" i="0" lang="ko-K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endParaRPr/>
          </a:p>
        </p:txBody>
      </p:sp>
      <p:sp>
        <p:nvSpPr>
          <p:cNvPr id="1511" name="Google Shape;1511;p43"/>
          <p:cNvSpPr txBox="1"/>
          <p:nvPr/>
        </p:nvSpPr>
        <p:spPr>
          <a:xfrm>
            <a:off x="11493500" y="2387600"/>
            <a:ext cx="24638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endParaRPr/>
          </a:p>
        </p:txBody>
      </p:sp>
      <p:pic>
        <p:nvPicPr>
          <p:cNvPr id="1512" name="Google Shape;151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43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521" name="Google Shape;1521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33900" y="3479800"/>
            <a:ext cx="2362200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82800" y="3441700"/>
            <a:ext cx="2362200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020800" y="3505200"/>
            <a:ext cx="2362200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96100" y="3479800"/>
            <a:ext cx="2362200" cy="30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43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536" name="Google Shape;1536;p43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r>
            <a:endParaRPr/>
          </a:p>
        </p:txBody>
      </p:sp>
      <p:sp>
        <p:nvSpPr>
          <p:cNvPr id="1537" name="Google Shape;1537;p43"/>
          <p:cNvSpPr txBox="1"/>
          <p:nvPr/>
        </p:nvSpPr>
        <p:spPr>
          <a:xfrm>
            <a:off x="1790700" y="9220200"/>
            <a:ext cx="44704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50-52]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없는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레이터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차트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53-55]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없는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방해요소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레이터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차트</a:t>
            </a:r>
            <a:endParaRPr/>
          </a:p>
        </p:txBody>
      </p:sp>
      <p:sp>
        <p:nvSpPr>
          <p:cNvPr id="1538" name="Google Shape;1538;p43"/>
          <p:cNvSpPr txBox="1"/>
          <p:nvPr/>
        </p:nvSpPr>
        <p:spPr>
          <a:xfrm>
            <a:off x="9588500" y="6604000"/>
            <a:ext cx="63119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CCH+A* :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회피율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약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1.0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수준으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1.0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외로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수치지만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   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수치는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낮음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Lite* :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회피율도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0.8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1.0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전반적으로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RTAA* :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1.0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으로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회피율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0.6,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경로거리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:0.6,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효율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0.7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상대적으로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낮음</a:t>
            </a:r>
            <a:endParaRPr/>
          </a:p>
          <a:p>
            <a:pPr indent="-342900" lvl="0" marL="3429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종합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회피율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CCH+A*≥ D Lite* ≫ RTAA* 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최단거리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CCH+A*</a:t>
            </a:r>
            <a:endParaRPr/>
          </a:p>
          <a:p>
            <a:pPr indent="-342900" lvl="1" marL="52070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종합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 Lite*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43"/>
          <p:cNvSpPr txBox="1"/>
          <p:nvPr/>
        </p:nvSpPr>
        <p:spPr>
          <a:xfrm>
            <a:off x="2019300" y="1638300"/>
            <a:ext cx="6604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/>
          </a:p>
        </p:txBody>
      </p:sp>
      <p:sp>
        <p:nvSpPr>
          <p:cNvPr id="1540" name="Google Shape;1540;p43"/>
          <p:cNvSpPr txBox="1"/>
          <p:nvPr/>
        </p:nvSpPr>
        <p:spPr>
          <a:xfrm>
            <a:off x="2870200" y="1524000"/>
            <a:ext cx="11087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레이더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차트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44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547" name="Google Shape;154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44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556" name="Google Shape;155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5" name="Google Shape;1565;p44"/>
          <p:cNvGraphicFramePr/>
          <p:nvPr/>
        </p:nvGraphicFramePr>
        <p:xfrm>
          <a:off x="1549400" y="283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{ADCB5B16-6035-4ED4-81FE-6D6DD7E86E32}</a:tableStyleId>
              </a:tblPr>
              <a:tblGrid>
                <a:gridCol w="1917700"/>
                <a:gridCol w="1917700"/>
                <a:gridCol w="1917700"/>
                <a:gridCol w="1917700"/>
              </a:tblGrid>
              <a:tr h="76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3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7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3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F값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7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3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p-value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72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3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729"/>
                    </a:solidFill>
                  </a:tcPr>
                </a:tc>
              </a:tr>
              <a:tr h="133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총 경로 거리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(km)</a:t>
                      </a:r>
                      <a:endParaRPr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13.52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유의한 차이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소요 시간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(ms)</a:t>
                      </a:r>
                      <a:endParaRPr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206.16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유의한 차이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 시간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(ms)</a:t>
                      </a:r>
                      <a:endParaRPr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24.08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유의한 차이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 노드 수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12.61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유의한 차이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 효율(%)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11.05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유의한 차이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2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66" name="Google Shape;1566;p44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567" name="Google Shape;1567;p44"/>
          <p:cNvSpPr txBox="1"/>
          <p:nvPr/>
        </p:nvSpPr>
        <p:spPr>
          <a:xfrm>
            <a:off x="9817100" y="2857500"/>
            <a:ext cx="7404100" cy="6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요소가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(GAT)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반영하지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않은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설정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H₀ (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귀무가설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동일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H₁ (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대립가설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적어도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다름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독립성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정규성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등분산성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만족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계산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SS_between, SS_within  MS, F‑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통계량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=&gt;  P‑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산출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해석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지표에서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p‑value &lt; 0.05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이므로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귀무가설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(H₀: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기각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지표에서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통계적으로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유의미함을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  <a:p>
            <a:pPr indent="-342900" lvl="1" marL="6350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○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소요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(ms)**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F=206.16, p&lt;0.001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보여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확연히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존재함을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의미</a:t>
            </a:r>
            <a:endParaRPr/>
          </a:p>
        </p:txBody>
      </p:sp>
      <p:sp>
        <p:nvSpPr>
          <p:cNvPr id="1568" name="Google Shape;1568;p44"/>
          <p:cNvSpPr txBox="1"/>
          <p:nvPr/>
        </p:nvSpPr>
        <p:spPr>
          <a:xfrm>
            <a:off x="2235200" y="9017000"/>
            <a:ext cx="6908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14] ANOVA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/>
          </a:p>
        </p:txBody>
      </p:sp>
      <p:sp>
        <p:nvSpPr>
          <p:cNvPr id="1569" name="Google Shape;1569;p44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r>
            <a:endParaRPr/>
          </a:p>
        </p:txBody>
      </p:sp>
      <p:sp>
        <p:nvSpPr>
          <p:cNvPr id="1570" name="Google Shape;1570;p44"/>
          <p:cNvSpPr txBox="1"/>
          <p:nvPr/>
        </p:nvSpPr>
        <p:spPr>
          <a:xfrm>
            <a:off x="2133600" y="1752600"/>
            <a:ext cx="3822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ANOVA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1571" name="Google Shape;15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44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sp>
        <p:nvSpPr>
          <p:cNvPr id="1573" name="Google Shape;1573;p44"/>
          <p:cNvSpPr txBox="1"/>
          <p:nvPr/>
        </p:nvSpPr>
        <p:spPr>
          <a:xfrm>
            <a:off x="2946400" y="406400"/>
            <a:ext cx="1200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경로탐색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574" name="Google Shape;1574;p44"/>
          <p:cNvSpPr txBox="1"/>
          <p:nvPr/>
        </p:nvSpPr>
        <p:spPr>
          <a:xfrm>
            <a:off x="1422400" y="1828800"/>
            <a:ext cx="5969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45"/>
          <p:cNvSpPr txBox="1"/>
          <p:nvPr/>
        </p:nvSpPr>
        <p:spPr>
          <a:xfrm>
            <a:off x="2209800" y="1562100"/>
            <a:ext cx="11087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Tukey HSD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1580" name="Google Shape;158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45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582" name="Google Shape;158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45"/>
          <p:cNvSpPr txBox="1"/>
          <p:nvPr/>
        </p:nvSpPr>
        <p:spPr>
          <a:xfrm>
            <a:off x="14947900" y="723900"/>
            <a:ext cx="3086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경과</a:t>
            </a:r>
            <a:endParaRPr/>
          </a:p>
        </p:txBody>
      </p:sp>
      <p:pic>
        <p:nvPicPr>
          <p:cNvPr id="1591" name="Google Shape;159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0" name="Google Shape;1600;p45"/>
          <p:cNvGraphicFramePr/>
          <p:nvPr/>
        </p:nvGraphicFramePr>
        <p:xfrm>
          <a:off x="1257300" y="251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{ADCB5B16-6035-4ED4-81FE-6D6DD7E86E32}</a:tableStyleId>
              </a:tblPr>
              <a:tblGrid>
                <a:gridCol w="1117600"/>
                <a:gridCol w="1117600"/>
                <a:gridCol w="1117600"/>
                <a:gridCol w="1117600"/>
                <a:gridCol w="1117600"/>
                <a:gridCol w="1117600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지표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비교 그룹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평균차 (Diff)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p-값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유의성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해석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소요 시간(ms)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 vs D* Lite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-4,416,906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CCH+A*가 훨씬 느림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-4,441,061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CCH+A*가 훨씬 느림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D* Lite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-24,155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차이 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총 경로 거리(km)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 vs D* Lite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-0.105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차이 없음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 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6.595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CCH+A*가 더 짧음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D* Lite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6.700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D*Lite가 더 짧음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 노드 수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 vs D* Lite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-138,476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CCH+A*가 더 적음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-63,955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차이 없음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D* Lite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-39,759.3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차이 없음 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 시간(ms)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 vs D* Lite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-16,733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CCH+A*가 더 짧음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-17,502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CCH+A*가 더 짧음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D* Lite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-769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차이 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탐색 효율(%)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 vs D* Lite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0.99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D*Lite가 더 높음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CCH+A*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0.23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0.60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차이 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5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D* Lite vs RTAA*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-0.76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0.08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차이 없음</a:t>
                      </a:r>
                      <a:endParaRPr sz="1100" u="none" cap="none" strike="noStrike"/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01" name="Google Shape;1601;p45"/>
          <p:cNvSpPr txBox="1"/>
          <p:nvPr/>
        </p:nvSpPr>
        <p:spPr>
          <a:xfrm>
            <a:off x="14897100" y="1143000"/>
            <a:ext cx="3035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4.5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602" name="Google Shape;1602;p45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endParaRPr/>
          </a:p>
        </p:txBody>
      </p:sp>
      <p:sp>
        <p:nvSpPr>
          <p:cNvPr id="1603" name="Google Shape;1603;p45"/>
          <p:cNvSpPr txBox="1"/>
          <p:nvPr/>
        </p:nvSpPr>
        <p:spPr>
          <a:xfrm>
            <a:off x="9601200" y="2527300"/>
            <a:ext cx="7797800" cy="7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요소가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(GAT)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반영하지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않은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RTAA*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길며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CCH+A, D* Lite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통계적으로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유의하게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짧음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 &lt; 0.05). CCH+A* vs D* Lite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간에는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 = 0.99).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소요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CCH+A*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 *Lite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RTAA*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보다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훨씬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느림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평균차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~4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백만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ms, p &lt; 0.001). D Lite vs RTAA*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 = 0.78).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CCH+A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효율적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짧은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 &lt; 0.001). D Lite vs RTAA*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유의미한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효율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CCH+A*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 *Lite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보다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유의하게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높고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RTAA*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 *Lite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보다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유의하게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CCH+A* vs RTAA*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 = 0.09).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AutoNum type="arabicPeriod"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회피율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유의미한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차이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없음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 &gt; 0.05),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즉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동일한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성능으로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파악됨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604" name="Google Shape;1604;p45"/>
          <p:cNvSpPr txBox="1"/>
          <p:nvPr/>
        </p:nvSpPr>
        <p:spPr>
          <a:xfrm>
            <a:off x="1219200" y="9563100"/>
            <a:ext cx="6756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15] Tukey HSD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/>
          </a:p>
        </p:txBody>
      </p:sp>
      <p:pic>
        <p:nvPicPr>
          <p:cNvPr id="1605" name="Google Shape;16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45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607" name="Google Shape;16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45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sp>
        <p:nvSpPr>
          <p:cNvPr id="1609" name="Google Shape;1609;p45"/>
          <p:cNvSpPr txBox="1"/>
          <p:nvPr/>
        </p:nvSpPr>
        <p:spPr>
          <a:xfrm>
            <a:off x="2946400" y="406400"/>
            <a:ext cx="1200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경로탐색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610" name="Google Shape;1610;p45"/>
          <p:cNvSpPr txBox="1"/>
          <p:nvPr/>
        </p:nvSpPr>
        <p:spPr>
          <a:xfrm>
            <a:off x="1358900" y="1701800"/>
            <a:ext cx="635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46"/>
          <p:cNvSpPr txBox="1"/>
          <p:nvPr/>
        </p:nvSpPr>
        <p:spPr>
          <a:xfrm>
            <a:off x="14947900" y="723900"/>
            <a:ext cx="28956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기대효과</a:t>
            </a:r>
            <a:endParaRPr/>
          </a:p>
        </p:txBody>
      </p:sp>
      <p:sp>
        <p:nvSpPr>
          <p:cNvPr id="1624" name="Google Shape;1624;p46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r>
            <a:endParaRPr/>
          </a:p>
        </p:txBody>
      </p:sp>
      <p:pic>
        <p:nvPicPr>
          <p:cNvPr id="1625" name="Google Shape;162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8400" y="1739900"/>
            <a:ext cx="7581900" cy="7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46"/>
          <p:cNvSpPr txBox="1"/>
          <p:nvPr/>
        </p:nvSpPr>
        <p:spPr>
          <a:xfrm>
            <a:off x="3492500" y="2400300"/>
            <a:ext cx="952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ABEADA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627" name="Google Shape;1627;p46"/>
          <p:cNvSpPr txBox="1"/>
          <p:nvPr/>
        </p:nvSpPr>
        <p:spPr>
          <a:xfrm>
            <a:off x="7874000" y="2374900"/>
            <a:ext cx="1231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628" name="Google Shape;1628;p46"/>
          <p:cNvSpPr txBox="1"/>
          <p:nvPr/>
        </p:nvSpPr>
        <p:spPr>
          <a:xfrm>
            <a:off x="3543300" y="7543800"/>
            <a:ext cx="1333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629" name="Google Shape;1629;p46"/>
          <p:cNvSpPr txBox="1"/>
          <p:nvPr/>
        </p:nvSpPr>
        <p:spPr>
          <a:xfrm>
            <a:off x="7912100" y="7543800"/>
            <a:ext cx="1244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630" name="Google Shape;1630;p46"/>
          <p:cNvSpPr txBox="1"/>
          <p:nvPr/>
        </p:nvSpPr>
        <p:spPr>
          <a:xfrm>
            <a:off x="12750800" y="1930400"/>
            <a:ext cx="40259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군수품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보급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수송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계획수립간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주보급로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예비보급로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신속한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대응</a:t>
            </a:r>
            <a:r>
              <a:rPr b="0" i="0" lang="ko-KR" sz="2300" u="none" cap="none" strike="noStrike">
                <a:solidFill>
                  <a:srgbClr val="91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91CCBD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</p:txBody>
      </p:sp>
      <p:sp>
        <p:nvSpPr>
          <p:cNvPr id="1631" name="Google Shape;1631;p46"/>
          <p:cNvSpPr txBox="1"/>
          <p:nvPr/>
        </p:nvSpPr>
        <p:spPr>
          <a:xfrm>
            <a:off x="11264900" y="2006600"/>
            <a:ext cx="14224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800" u="none" cap="none" strike="noStrike">
                <a:solidFill>
                  <a:srgbClr val="ABEADA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632" name="Google Shape;1632;p46"/>
          <p:cNvSpPr txBox="1"/>
          <p:nvPr/>
        </p:nvSpPr>
        <p:spPr>
          <a:xfrm>
            <a:off x="11264900" y="3886200"/>
            <a:ext cx="18796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8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633" name="Google Shape;1633;p46"/>
          <p:cNvSpPr txBox="1"/>
          <p:nvPr/>
        </p:nvSpPr>
        <p:spPr>
          <a:xfrm>
            <a:off x="12750800" y="4521200"/>
            <a:ext cx="31242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내용을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입력하세요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폰트는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에스코어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드림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634" name="Google Shape;1634;p46"/>
          <p:cNvSpPr txBox="1"/>
          <p:nvPr/>
        </p:nvSpPr>
        <p:spPr>
          <a:xfrm>
            <a:off x="12750800" y="3860800"/>
            <a:ext cx="40513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군사좌표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(MGRS), 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위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경도</a:t>
            </a:r>
            <a:endParaRPr/>
          </a:p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동시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가능으로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평시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민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군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선택적</a:t>
            </a:r>
            <a:r>
              <a:rPr b="0" i="0" lang="ko-KR" sz="2300" u="none" cap="none" strike="noStrike">
                <a:solidFill>
                  <a:srgbClr val="57D3C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57D3C3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endParaRPr/>
          </a:p>
        </p:txBody>
      </p:sp>
      <p:sp>
        <p:nvSpPr>
          <p:cNvPr id="1635" name="Google Shape;1635;p46"/>
          <p:cNvSpPr txBox="1"/>
          <p:nvPr/>
        </p:nvSpPr>
        <p:spPr>
          <a:xfrm>
            <a:off x="11264900" y="5753100"/>
            <a:ext cx="21590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8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636" name="Google Shape;1636;p46"/>
          <p:cNvSpPr txBox="1"/>
          <p:nvPr/>
        </p:nvSpPr>
        <p:spPr>
          <a:xfrm>
            <a:off x="12750800" y="6375400"/>
            <a:ext cx="31242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내용을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입력하세요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폰트는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에스코어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드림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637" name="Google Shape;1637;p46"/>
          <p:cNvSpPr txBox="1"/>
          <p:nvPr/>
        </p:nvSpPr>
        <p:spPr>
          <a:xfrm>
            <a:off x="12750800" y="5740400"/>
            <a:ext cx="3987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정부기관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재난대응</a:t>
            </a:r>
            <a:endParaRPr/>
          </a:p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시스템과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연계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민관군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동시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확장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운용</a:t>
            </a:r>
            <a:r>
              <a:rPr b="0" i="0" lang="ko-KR" sz="2300" u="none" cap="none" strike="noStrike">
                <a:solidFill>
                  <a:srgbClr val="49B3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49B397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</p:txBody>
      </p:sp>
      <p:sp>
        <p:nvSpPr>
          <p:cNvPr id="1638" name="Google Shape;1638;p46"/>
          <p:cNvSpPr txBox="1"/>
          <p:nvPr/>
        </p:nvSpPr>
        <p:spPr>
          <a:xfrm>
            <a:off x="11264900" y="7632700"/>
            <a:ext cx="19431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8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639" name="Google Shape;1639;p46"/>
          <p:cNvSpPr txBox="1"/>
          <p:nvPr/>
        </p:nvSpPr>
        <p:spPr>
          <a:xfrm>
            <a:off x="12750800" y="8242300"/>
            <a:ext cx="31242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내용을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입력하세요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폰트는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에스코어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드림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ko-KR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b="0" i="0" lang="ko-KR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640" name="Google Shape;1640;p46"/>
          <p:cNvSpPr txBox="1"/>
          <p:nvPr/>
        </p:nvSpPr>
        <p:spPr>
          <a:xfrm>
            <a:off x="12763500" y="7645400"/>
            <a:ext cx="40513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국방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R&amp;D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유무인복합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전투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체계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관련</a:t>
            </a:r>
            <a:endParaRPr/>
          </a:p>
          <a:p>
            <a:pPr indent="0" lvl="0" marL="0" marR="0" rtl="0" algn="l">
              <a:lnSpc>
                <a:spcPct val="1435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적용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2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</p:txBody>
      </p:sp>
      <p:pic>
        <p:nvPicPr>
          <p:cNvPr id="1641" name="Google Shape;164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5800" y="3530600"/>
            <a:ext cx="736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43900" y="3517900"/>
            <a:ext cx="914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93100" y="6692900"/>
            <a:ext cx="9144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75000" y="6692900"/>
            <a:ext cx="787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46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647" name="Google Shape;1647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46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649" name="Google Shape;1649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46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651" name="Google Shape;1651;p46"/>
          <p:cNvSpPr txBox="1"/>
          <p:nvPr/>
        </p:nvSpPr>
        <p:spPr>
          <a:xfrm>
            <a:off x="2946400" y="406400"/>
            <a:ext cx="1200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기대효과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6" name="Google Shape;165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5727700"/>
            <a:ext cx="7772400" cy="3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47"/>
          <p:cNvSpPr txBox="1"/>
          <p:nvPr/>
        </p:nvSpPr>
        <p:spPr>
          <a:xfrm>
            <a:off x="12179300" y="3479800"/>
            <a:ext cx="5156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좌측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아이디와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비밀번호를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입력하여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로그인할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화면</a:t>
            </a:r>
            <a:endParaRPr/>
          </a:p>
          <a:p>
            <a:pPr indent="-342900" lvl="0" marL="342900" marR="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우측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이메일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비밀번호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연락처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입력하고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계정을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생성할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화면</a:t>
            </a:r>
            <a:endParaRPr/>
          </a:p>
        </p:txBody>
      </p:sp>
      <p:pic>
        <p:nvPicPr>
          <p:cNvPr id="1658" name="Google Shape;165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47"/>
          <p:cNvSpPr txBox="1"/>
          <p:nvPr/>
        </p:nvSpPr>
        <p:spPr>
          <a:xfrm>
            <a:off x="14808200" y="787400"/>
            <a:ext cx="3162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시연</a:t>
            </a:r>
            <a:endParaRPr/>
          </a:p>
        </p:txBody>
      </p:sp>
      <p:sp>
        <p:nvSpPr>
          <p:cNvPr id="1667" name="Google Shape;1667;p47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r>
            <a:endParaRPr/>
          </a:p>
        </p:txBody>
      </p:sp>
      <p:sp>
        <p:nvSpPr>
          <p:cNvPr id="1668" name="Google Shape;1668;p47"/>
          <p:cNvSpPr txBox="1"/>
          <p:nvPr/>
        </p:nvSpPr>
        <p:spPr>
          <a:xfrm>
            <a:off x="647700" y="6197600"/>
            <a:ext cx="4038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56, 57]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첫</a:t>
            </a:r>
            <a:r>
              <a:rPr b="1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화면</a:t>
            </a:r>
            <a:endParaRPr/>
          </a:p>
        </p:txBody>
      </p:sp>
      <p:pic>
        <p:nvPicPr>
          <p:cNvPr id="1669" name="Google Shape;166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47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671" name="Google Shape;167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47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673" name="Google Shape;167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47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sp>
        <p:nvSpPr>
          <p:cNvPr id="1675" name="Google Shape;1675;p47"/>
          <p:cNvSpPr txBox="1"/>
          <p:nvPr/>
        </p:nvSpPr>
        <p:spPr>
          <a:xfrm>
            <a:off x="2946400" y="406400"/>
            <a:ext cx="1200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홈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화면</a:t>
            </a:r>
            <a:endParaRPr/>
          </a:p>
        </p:txBody>
      </p:sp>
      <p:pic>
        <p:nvPicPr>
          <p:cNvPr id="1676" name="Google Shape;1676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8400" y="2349500"/>
            <a:ext cx="80772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47"/>
          <p:cNvSpPr txBox="1"/>
          <p:nvPr/>
        </p:nvSpPr>
        <p:spPr>
          <a:xfrm>
            <a:off x="12560300" y="2578100"/>
            <a:ext cx="46736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3136900"/>
            <a:ext cx="8991600" cy="4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48"/>
          <p:cNvSpPr txBox="1"/>
          <p:nvPr/>
        </p:nvSpPr>
        <p:spPr>
          <a:xfrm>
            <a:off x="11760200" y="2781300"/>
            <a:ext cx="58293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0" i="0" lang="ko-KR" sz="3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0" i="0" lang="ko-KR" sz="3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3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3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5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endParaRPr/>
          </a:p>
        </p:txBody>
      </p:sp>
      <p:sp>
        <p:nvSpPr>
          <p:cNvPr id="1684" name="Google Shape;1684;p48"/>
          <p:cNvSpPr txBox="1"/>
          <p:nvPr/>
        </p:nvSpPr>
        <p:spPr>
          <a:xfrm>
            <a:off x="11874500" y="4330700"/>
            <a:ext cx="5588000" cy="3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Calibri"/>
              <a:buAutoNum type="arabicPeriod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사용자가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출발지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목적지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입력</a:t>
            </a:r>
            <a:endParaRPr/>
          </a:p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Calibri"/>
              <a:buAutoNum type="arabicPeriod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요소를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지도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클릭으로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Calibri"/>
              <a:buAutoNum type="arabicPeriod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좌표를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경로찾기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버튼으로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실행</a:t>
            </a:r>
            <a:endParaRPr/>
          </a:p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Arial"/>
              <a:buAutoNum type="arabicPeriod"/>
            </a:pP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D*Lite / CCH / ACO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알고리즘을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활용해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성능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Calibri"/>
              <a:buAutoNum type="arabicPeriod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탐색된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결과를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지도에서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직관적으로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비교하여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적합한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</p:txBody>
      </p:sp>
      <p:pic>
        <p:nvPicPr>
          <p:cNvPr id="1685" name="Google Shape;168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48"/>
          <p:cNvSpPr txBox="1"/>
          <p:nvPr/>
        </p:nvSpPr>
        <p:spPr>
          <a:xfrm>
            <a:off x="14808200" y="787400"/>
            <a:ext cx="3162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시연</a:t>
            </a:r>
            <a:endParaRPr/>
          </a:p>
        </p:txBody>
      </p:sp>
      <p:sp>
        <p:nvSpPr>
          <p:cNvPr id="1694" name="Google Shape;1694;p48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</a:t>
            </a:r>
            <a:endParaRPr/>
          </a:p>
        </p:txBody>
      </p:sp>
      <p:sp>
        <p:nvSpPr>
          <p:cNvPr id="1695" name="Google Shape;1695;p48"/>
          <p:cNvSpPr txBox="1"/>
          <p:nvPr/>
        </p:nvSpPr>
        <p:spPr>
          <a:xfrm>
            <a:off x="1295400" y="8026400"/>
            <a:ext cx="90424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59] 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endParaRPr/>
          </a:p>
        </p:txBody>
      </p:sp>
      <p:pic>
        <p:nvPicPr>
          <p:cNvPr id="1696" name="Google Shape;169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48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698" name="Google Shape;1698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48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700" name="Google Shape;170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6400" y="1727200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48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1703" name="Google Shape;1703;p48"/>
          <p:cNvSpPr txBox="1"/>
          <p:nvPr/>
        </p:nvSpPr>
        <p:spPr>
          <a:xfrm>
            <a:off x="2387600" y="1612900"/>
            <a:ext cx="1196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b="0" i="0" lang="ko-KR" sz="4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4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안내</a:t>
            </a:r>
            <a:endParaRPr/>
          </a:p>
        </p:txBody>
      </p:sp>
      <p:sp>
        <p:nvSpPr>
          <p:cNvPr id="1704" name="Google Shape;1704;p48"/>
          <p:cNvSpPr txBox="1"/>
          <p:nvPr/>
        </p:nvSpPr>
        <p:spPr>
          <a:xfrm>
            <a:off x="2946400" y="406400"/>
            <a:ext cx="1200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sp>
        <p:nvSpPr>
          <p:cNvPr id="1705" name="Google Shape;1705;p48"/>
          <p:cNvSpPr txBox="1"/>
          <p:nvPr/>
        </p:nvSpPr>
        <p:spPr>
          <a:xfrm>
            <a:off x="11861800" y="3454400"/>
            <a:ext cx="57912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회피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알고리즘별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최적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" name="Google Shape;17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0" y="3200400"/>
            <a:ext cx="87630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49"/>
          <p:cNvSpPr txBox="1"/>
          <p:nvPr/>
        </p:nvSpPr>
        <p:spPr>
          <a:xfrm>
            <a:off x="11455400" y="4292600"/>
            <a:ext cx="5842000" cy="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8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감지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팝업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영상으로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경고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즉시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안전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경로로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자동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재탐색</a:t>
            </a:r>
            <a:endParaRPr/>
          </a:p>
        </p:txBody>
      </p:sp>
      <p:sp>
        <p:nvSpPr>
          <p:cNvPr id="1712" name="Google Shape;1712;p49"/>
          <p:cNvSpPr txBox="1"/>
          <p:nvPr/>
        </p:nvSpPr>
        <p:spPr>
          <a:xfrm>
            <a:off x="11442700" y="3517900"/>
            <a:ext cx="62611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endParaRPr/>
          </a:p>
        </p:txBody>
      </p:sp>
      <p:pic>
        <p:nvPicPr>
          <p:cNvPr id="1713" name="Google Shape;171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49"/>
          <p:cNvSpPr txBox="1"/>
          <p:nvPr/>
        </p:nvSpPr>
        <p:spPr>
          <a:xfrm>
            <a:off x="14808200" y="787400"/>
            <a:ext cx="3162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시연</a:t>
            </a:r>
            <a:endParaRPr/>
          </a:p>
        </p:txBody>
      </p:sp>
      <p:sp>
        <p:nvSpPr>
          <p:cNvPr id="1722" name="Google Shape;1722;p49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</a:t>
            </a:r>
            <a:endParaRPr/>
          </a:p>
        </p:txBody>
      </p:sp>
      <p:sp>
        <p:nvSpPr>
          <p:cNvPr id="1723" name="Google Shape;1723;p49"/>
          <p:cNvSpPr txBox="1"/>
          <p:nvPr/>
        </p:nvSpPr>
        <p:spPr>
          <a:xfrm>
            <a:off x="1206500" y="8293100"/>
            <a:ext cx="878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58] 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/>
          </a:p>
        </p:txBody>
      </p:sp>
      <p:sp>
        <p:nvSpPr>
          <p:cNvPr id="1724" name="Google Shape;1724;p49"/>
          <p:cNvSpPr txBox="1"/>
          <p:nvPr/>
        </p:nvSpPr>
        <p:spPr>
          <a:xfrm>
            <a:off x="2387600" y="1612900"/>
            <a:ext cx="1196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4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4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endParaRPr/>
          </a:p>
        </p:txBody>
      </p:sp>
      <p:sp>
        <p:nvSpPr>
          <p:cNvPr id="1725" name="Google Shape;1725;p49"/>
          <p:cNvSpPr txBox="1"/>
          <p:nvPr/>
        </p:nvSpPr>
        <p:spPr>
          <a:xfrm>
            <a:off x="1612900" y="1689100"/>
            <a:ext cx="7112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/>
          </a:p>
        </p:txBody>
      </p:sp>
      <p:pic>
        <p:nvPicPr>
          <p:cNvPr id="1726" name="Google Shape;172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49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728" name="Google Shape;172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49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730" name="Google Shape;173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49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1732" name="Google Shape;1732;p49"/>
          <p:cNvSpPr txBox="1"/>
          <p:nvPr/>
        </p:nvSpPr>
        <p:spPr>
          <a:xfrm>
            <a:off x="2946400" y="406400"/>
            <a:ext cx="1200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sp>
        <p:nvSpPr>
          <p:cNvPr id="1733" name="Google Shape;1733;p49"/>
          <p:cNvSpPr txBox="1"/>
          <p:nvPr/>
        </p:nvSpPr>
        <p:spPr>
          <a:xfrm>
            <a:off x="11442700" y="5397500"/>
            <a:ext cx="5842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8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지정된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출발지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목적지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최적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안내</a:t>
            </a:r>
            <a:endParaRPr/>
          </a:p>
          <a:p>
            <a:pPr indent="0" lvl="0" marL="0" marR="0" rtl="0" algn="l">
              <a:lnSpc>
                <a:spcPct val="1518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요소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드론이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팝업창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알림</a:t>
            </a:r>
            <a:endParaRPr/>
          </a:p>
          <a:p>
            <a:pPr indent="0" lvl="0" marL="0" marR="0" rtl="0" algn="l">
              <a:lnSpc>
                <a:spcPct val="1518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진입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팝업창에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방해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요소명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군사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좌표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위경도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갯수</a:t>
            </a:r>
            <a:r>
              <a:rPr b="0" i="0" lang="ko-KR" sz="22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10101"/>
                </a:solidFill>
                <a:latin typeface="Calibri"/>
                <a:ea typeface="Calibri"/>
                <a:cs typeface="Calibri"/>
                <a:sym typeface="Calibri"/>
              </a:rPr>
              <a:t>표시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0" y="1358900"/>
            <a:ext cx="6858000" cy="87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5"/>
          <p:cNvSpPr txBox="1"/>
          <p:nvPr/>
        </p:nvSpPr>
        <p:spPr>
          <a:xfrm>
            <a:off x="2273300" y="5588000"/>
            <a:ext cx="54864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360°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감시카메라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드론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감시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km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범위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30" name="Google Shape;230;p5"/>
          <p:cNvSpPr txBox="1"/>
          <p:nvPr/>
        </p:nvSpPr>
        <p:spPr>
          <a:xfrm>
            <a:off x="2222500" y="6591300"/>
            <a:ext cx="54356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제한적</a:t>
            </a:r>
            <a:endParaRPr/>
          </a:p>
        </p:txBody>
      </p:sp>
      <p:sp>
        <p:nvSpPr>
          <p:cNvPr id="231" name="Google Shape;231;p5"/>
          <p:cNvSpPr txBox="1"/>
          <p:nvPr/>
        </p:nvSpPr>
        <p:spPr>
          <a:xfrm>
            <a:off x="2387600" y="7251700"/>
            <a:ext cx="53848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판단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미탑재지만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확장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32" name="Google Shape;232;p5"/>
          <p:cNvSpPr txBox="1"/>
          <p:nvPr/>
        </p:nvSpPr>
        <p:spPr>
          <a:xfrm>
            <a:off x="2184400" y="8331200"/>
            <a:ext cx="55372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단일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차량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운용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복합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통제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미확정</a:t>
            </a:r>
            <a:endParaRPr/>
          </a:p>
        </p:txBody>
      </p:sp>
      <p:sp>
        <p:nvSpPr>
          <p:cNvPr id="233" name="Google Shape;233;p5"/>
          <p:cNvSpPr txBox="1"/>
          <p:nvPr/>
        </p:nvSpPr>
        <p:spPr>
          <a:xfrm>
            <a:off x="10807700" y="5575300"/>
            <a:ext cx="52451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인지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2km,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측정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5km,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총성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400m</a:t>
            </a:r>
            <a:endParaRPr/>
          </a:p>
        </p:txBody>
      </p:sp>
      <p:sp>
        <p:nvSpPr>
          <p:cNvPr id="234" name="Google Shape;234;p5"/>
          <p:cNvSpPr txBox="1"/>
          <p:nvPr/>
        </p:nvSpPr>
        <p:spPr>
          <a:xfrm>
            <a:off x="10706100" y="6578600"/>
            <a:ext cx="54483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endParaRPr/>
          </a:p>
        </p:txBody>
      </p:sp>
      <p:sp>
        <p:nvSpPr>
          <p:cNvPr id="235" name="Google Shape;235;p5"/>
          <p:cNvSpPr txBox="1"/>
          <p:nvPr/>
        </p:nvSpPr>
        <p:spPr>
          <a:xfrm>
            <a:off x="10896600" y="7391400"/>
            <a:ext cx="54483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인식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추정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사람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차량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endParaRPr/>
          </a:p>
        </p:txBody>
      </p:sp>
      <p:sp>
        <p:nvSpPr>
          <p:cNvPr id="236" name="Google Shape;236;p5"/>
          <p:cNvSpPr txBox="1"/>
          <p:nvPr/>
        </p:nvSpPr>
        <p:spPr>
          <a:xfrm>
            <a:off x="10769600" y="8140700"/>
            <a:ext cx="54229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주행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통제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1.2km,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중계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드론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1.5km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이상</a:t>
            </a:r>
            <a:endParaRPr/>
          </a:p>
        </p:txBody>
      </p:sp>
      <p:sp>
        <p:nvSpPr>
          <p:cNvPr id="237" name="Google Shape;237;p5"/>
          <p:cNvSpPr txBox="1"/>
          <p:nvPr/>
        </p:nvSpPr>
        <p:spPr>
          <a:xfrm>
            <a:off x="3390900" y="4635500"/>
            <a:ext cx="61468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Arion-SMET</a:t>
            </a:r>
            <a:endParaRPr/>
          </a:p>
        </p:txBody>
      </p:sp>
      <p:pic>
        <p:nvPicPr>
          <p:cNvPr id="238" name="Google Shape;2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1400" y="3263900"/>
            <a:ext cx="3263900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0500" y="3022600"/>
            <a:ext cx="3746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52300" y="2882900"/>
            <a:ext cx="990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41500" y="4279900"/>
            <a:ext cx="12319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"/>
          <p:cNvSpPr txBox="1"/>
          <p:nvPr/>
        </p:nvSpPr>
        <p:spPr>
          <a:xfrm>
            <a:off x="8572500" y="4610100"/>
            <a:ext cx="56769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K-CEV</a:t>
            </a:r>
            <a:endParaRPr/>
          </a:p>
        </p:txBody>
      </p:sp>
      <p:sp>
        <p:nvSpPr>
          <p:cNvPr id="243" name="Google Shape;243;p5"/>
          <p:cNvSpPr txBox="1"/>
          <p:nvPr/>
        </p:nvSpPr>
        <p:spPr>
          <a:xfrm>
            <a:off x="7759700" y="6604000"/>
            <a:ext cx="30607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/>
          </a:p>
        </p:txBody>
      </p:sp>
      <p:sp>
        <p:nvSpPr>
          <p:cNvPr id="244" name="Google Shape;244;p5"/>
          <p:cNvSpPr txBox="1"/>
          <p:nvPr/>
        </p:nvSpPr>
        <p:spPr>
          <a:xfrm>
            <a:off x="7721600" y="7467600"/>
            <a:ext cx="29083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/>
          </a:p>
        </p:txBody>
      </p:sp>
      <p:sp>
        <p:nvSpPr>
          <p:cNvPr id="245" name="Google Shape;245;p5"/>
          <p:cNvSpPr txBox="1"/>
          <p:nvPr/>
        </p:nvSpPr>
        <p:spPr>
          <a:xfrm>
            <a:off x="7721600" y="8305800"/>
            <a:ext cx="29591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체계</a:t>
            </a:r>
            <a:endParaRPr/>
          </a:p>
        </p:txBody>
      </p:sp>
      <p:sp>
        <p:nvSpPr>
          <p:cNvPr id="246" name="Google Shape;246;p5"/>
          <p:cNvSpPr txBox="1"/>
          <p:nvPr/>
        </p:nvSpPr>
        <p:spPr>
          <a:xfrm>
            <a:off x="7734300" y="5829300"/>
            <a:ext cx="28829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인식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범위</a:t>
            </a:r>
            <a:endParaRPr/>
          </a:p>
        </p:txBody>
      </p:sp>
      <p:pic>
        <p:nvPicPr>
          <p:cNvPr id="247" name="Google Shape;24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98700" y="8115300"/>
            <a:ext cx="14033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98700" y="7226300"/>
            <a:ext cx="14046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11400" y="6426200"/>
            <a:ext cx="14020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98700" y="8978900"/>
            <a:ext cx="14033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1700" y="17399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10600" y="4165600"/>
            <a:ext cx="1282700" cy="1282700"/>
          </a:xfrm>
          <a:prstGeom prst="rect">
            <a:avLst/>
          </a:prstGeom>
          <a:noFill/>
          <a:ln>
            <a:noFill/>
          </a:ln>
          <a:effectLst>
            <a:outerShdw blurRad="45008" dir="5400000" dist="157776">
              <a:srgbClr val="1B897B">
                <a:alpha val="23921"/>
              </a:srgbClr>
            </a:outerShdw>
          </a:effectLst>
        </p:spPr>
      </p:pic>
      <p:sp>
        <p:nvSpPr>
          <p:cNvPr id="253" name="Google Shape;253;p5"/>
          <p:cNvSpPr txBox="1"/>
          <p:nvPr/>
        </p:nvSpPr>
        <p:spPr>
          <a:xfrm>
            <a:off x="9093200" y="4445000"/>
            <a:ext cx="647700" cy="838200"/>
          </a:xfrm>
          <a:prstGeom prst="rect">
            <a:avLst/>
          </a:prstGeom>
          <a:noFill/>
          <a:ln>
            <a:noFill/>
          </a:ln>
          <a:effectLst>
            <a:outerShdw blurRad="139702" dir="660000" dist="41911">
              <a:srgbClr val="1B897B">
                <a:alpha val="7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254" name="Google Shape;254;p5"/>
          <p:cNvSpPr txBox="1"/>
          <p:nvPr/>
        </p:nvSpPr>
        <p:spPr>
          <a:xfrm>
            <a:off x="8559800" y="4381500"/>
            <a:ext cx="1003300" cy="838200"/>
          </a:xfrm>
          <a:prstGeom prst="rect">
            <a:avLst/>
          </a:prstGeom>
          <a:noFill/>
          <a:ln>
            <a:noFill/>
          </a:ln>
          <a:effectLst>
            <a:outerShdw blurRad="155224" dir="660000" dist="41911">
              <a:srgbClr val="1B897B">
                <a:alpha val="7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255" name="Google Shape;255;p5"/>
          <p:cNvSpPr txBox="1"/>
          <p:nvPr/>
        </p:nvSpPr>
        <p:spPr>
          <a:xfrm>
            <a:off x="2921000" y="4445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endParaRPr/>
          </a:p>
        </p:txBody>
      </p:sp>
      <p:pic>
        <p:nvPicPr>
          <p:cNvPr id="256" name="Google Shape;256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1 .1</a:t>
            </a:r>
            <a:endParaRPr/>
          </a:p>
        </p:txBody>
      </p:sp>
      <p:sp>
        <p:nvSpPr>
          <p:cNvPr id="258" name="Google Shape;258;p5"/>
          <p:cNvSpPr txBox="1"/>
          <p:nvPr/>
        </p:nvSpPr>
        <p:spPr>
          <a:xfrm>
            <a:off x="1714500" y="1676400"/>
            <a:ext cx="72898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전시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대응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시스템의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/>
          </a:p>
        </p:txBody>
      </p:sp>
      <p:sp>
        <p:nvSpPr>
          <p:cNvPr id="259" name="Google Shape;259;p5"/>
          <p:cNvSpPr txBox="1"/>
          <p:nvPr/>
        </p:nvSpPr>
        <p:spPr>
          <a:xfrm>
            <a:off x="7785100" y="9144000"/>
            <a:ext cx="29083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주임무</a:t>
            </a:r>
            <a:endParaRPr/>
          </a:p>
        </p:txBody>
      </p:sp>
      <p:sp>
        <p:nvSpPr>
          <p:cNvPr id="260" name="Google Shape;260;p5"/>
          <p:cNvSpPr txBox="1"/>
          <p:nvPr/>
        </p:nvSpPr>
        <p:spPr>
          <a:xfrm>
            <a:off x="10998200" y="9144000"/>
            <a:ext cx="54229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공병작전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제거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개척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상황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감시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61" name="Google Shape;261;p5"/>
          <p:cNvSpPr txBox="1"/>
          <p:nvPr/>
        </p:nvSpPr>
        <p:spPr>
          <a:xfrm>
            <a:off x="2184400" y="9169400"/>
            <a:ext cx="54229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전투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장비</a:t>
            </a:r>
            <a:endParaRPr/>
          </a:p>
        </p:txBody>
      </p:sp>
      <p:pic>
        <p:nvPicPr>
          <p:cNvPr id="262" name="Google Shape;262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"/>
          <p:cNvSpPr txBox="1"/>
          <p:nvPr/>
        </p:nvSpPr>
        <p:spPr>
          <a:xfrm>
            <a:off x="15252700" y="723900"/>
            <a:ext cx="2298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271" name="Google Shape;271;p5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72" name="Google Shape;272;p5"/>
          <p:cNvSpPr txBox="1"/>
          <p:nvPr/>
        </p:nvSpPr>
        <p:spPr>
          <a:xfrm>
            <a:off x="5245100" y="5232400"/>
            <a:ext cx="2273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6]  Arion-SMET</a:t>
            </a:r>
            <a:endParaRPr/>
          </a:p>
        </p:txBody>
      </p:sp>
      <p:sp>
        <p:nvSpPr>
          <p:cNvPr id="273" name="Google Shape;273;p5"/>
          <p:cNvSpPr txBox="1"/>
          <p:nvPr/>
        </p:nvSpPr>
        <p:spPr>
          <a:xfrm>
            <a:off x="13258800" y="5194300"/>
            <a:ext cx="1676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7]  K-CEV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6700" y="5930900"/>
            <a:ext cx="9029700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2400" y="2514600"/>
            <a:ext cx="9702800" cy="38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50"/>
          <p:cNvSpPr txBox="1"/>
          <p:nvPr/>
        </p:nvSpPr>
        <p:spPr>
          <a:xfrm>
            <a:off x="14808200" y="787400"/>
            <a:ext cx="3162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시연</a:t>
            </a:r>
            <a:endParaRPr/>
          </a:p>
        </p:txBody>
      </p:sp>
      <p:sp>
        <p:nvSpPr>
          <p:cNvPr id="1757" name="Google Shape;1757;p50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sp>
        <p:nvSpPr>
          <p:cNvPr id="1758" name="Google Shape;1758;p50"/>
          <p:cNvSpPr txBox="1"/>
          <p:nvPr/>
        </p:nvSpPr>
        <p:spPr>
          <a:xfrm>
            <a:off x="9728200" y="89154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60, 61] 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가이드</a:t>
            </a:r>
            <a:endParaRPr/>
          </a:p>
        </p:txBody>
      </p:sp>
      <p:sp>
        <p:nvSpPr>
          <p:cNvPr id="1759" name="Google Shape;1759;p50"/>
          <p:cNvSpPr txBox="1"/>
          <p:nvPr/>
        </p:nvSpPr>
        <p:spPr>
          <a:xfrm>
            <a:off x="12446000" y="3911600"/>
            <a:ext cx="4965700" cy="36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추천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안내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설명서</a:t>
            </a:r>
            <a:endParaRPr/>
          </a:p>
          <a:p>
            <a:pPr indent="-342900" lvl="1" marL="6223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안내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342900" lvl="1" marL="6223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사용방법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A-Z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까지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endParaRPr/>
          </a:p>
          <a:p>
            <a:pPr indent="0" lvl="2" marL="9144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909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설명서</a:t>
            </a:r>
            <a:endParaRPr/>
          </a:p>
          <a:p>
            <a:pPr indent="-342900" lvl="1" marL="6223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안내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342900" lvl="1" marL="6223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200"/>
              <a:buFont typeface="Arial"/>
              <a:buChar char="○"/>
            </a:pP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사용방법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A-Z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까지</a:t>
            </a:r>
            <a:r>
              <a:rPr b="0" i="0" lang="ko-KR" sz="22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endParaRPr/>
          </a:p>
          <a:p>
            <a:pPr indent="0" lvl="0" marL="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909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0" name="Google Shape;1760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50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762" name="Google Shape;1762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50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764" name="Google Shape;1764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50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1766" name="Google Shape;1766;p50"/>
          <p:cNvSpPr txBox="1"/>
          <p:nvPr/>
        </p:nvSpPr>
        <p:spPr>
          <a:xfrm>
            <a:off x="2946400" y="406400"/>
            <a:ext cx="1200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sp>
        <p:nvSpPr>
          <p:cNvPr id="1767" name="Google Shape;1767;p50"/>
          <p:cNvSpPr txBox="1"/>
          <p:nvPr/>
        </p:nvSpPr>
        <p:spPr>
          <a:xfrm>
            <a:off x="2044700" y="1689100"/>
            <a:ext cx="584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사용가이드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설명서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/>
          </a:p>
        </p:txBody>
      </p:sp>
      <p:sp>
        <p:nvSpPr>
          <p:cNvPr id="1768" name="Google Shape;1768;p50"/>
          <p:cNvSpPr txBox="1"/>
          <p:nvPr/>
        </p:nvSpPr>
        <p:spPr>
          <a:xfrm>
            <a:off x="1612900" y="1689100"/>
            <a:ext cx="7112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Google Shape;177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5100" y="2476500"/>
            <a:ext cx="61722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1100" y="6667500"/>
            <a:ext cx="6172200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51"/>
          <p:cNvSpPr txBox="1"/>
          <p:nvPr/>
        </p:nvSpPr>
        <p:spPr>
          <a:xfrm>
            <a:off x="14808200" y="787400"/>
            <a:ext cx="31623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06.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시연</a:t>
            </a:r>
            <a:endParaRPr/>
          </a:p>
        </p:txBody>
      </p:sp>
      <p:sp>
        <p:nvSpPr>
          <p:cNvPr id="1792" name="Google Shape;1792;p51"/>
          <p:cNvSpPr txBox="1"/>
          <p:nvPr/>
        </p:nvSpPr>
        <p:spPr>
          <a:xfrm>
            <a:off x="1549400" y="9944100"/>
            <a:ext cx="58801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60, 61] 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가이드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활동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내역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활동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통계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793" name="Google Shape;1793;p51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r>
            <a:endParaRPr/>
          </a:p>
        </p:txBody>
      </p:sp>
      <p:pic>
        <p:nvPicPr>
          <p:cNvPr id="1794" name="Google Shape;1794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76700" y="3695700"/>
            <a:ext cx="6172200" cy="28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51"/>
          <p:cNvSpPr txBox="1"/>
          <p:nvPr/>
        </p:nvSpPr>
        <p:spPr>
          <a:xfrm>
            <a:off x="12433300" y="2692400"/>
            <a:ext cx="4953000" cy="59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/>
          </a:p>
          <a:p>
            <a:pPr indent="-342900" lvl="1" marL="596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○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이름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이메일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비밀번호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변경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연락처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  <a:p>
            <a:pPr indent="-342900" lvl="1" marL="596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○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사용자는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자신의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기본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정보를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수정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저장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활동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내역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endParaRPr/>
          </a:p>
          <a:p>
            <a:pPr indent="-342900" lvl="1" marL="596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○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과거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기록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-342900" lvl="1" marL="596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○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날짜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출발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도착지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상세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내역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조회</a:t>
            </a:r>
            <a:endParaRPr/>
          </a:p>
          <a:p>
            <a:pPr indent="-342900" lvl="1" marL="596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○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지도에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당시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경로를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-342900" lvl="0" marL="342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●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활동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통계</a:t>
            </a:r>
            <a:endParaRPr/>
          </a:p>
          <a:p>
            <a:pPr indent="-342900" lvl="1" marL="596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○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예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: 526.75 km)</a:t>
            </a:r>
            <a:endParaRPr/>
          </a:p>
          <a:p>
            <a:pPr indent="-342900" lvl="1" marL="596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○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횟수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예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: 105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회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596900" marR="0" rtl="0" algn="l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rgbClr val="09090A"/>
              </a:buClr>
              <a:buSzPts val="2000"/>
              <a:buFont typeface="Arial"/>
              <a:buChar char="○"/>
            </a:pP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차트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r>
              <a:rPr b="0" i="0" lang="ko-KR" sz="2000" u="none" cap="none" strike="noStrike">
                <a:solidFill>
                  <a:srgbClr val="0909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9090A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</p:txBody>
      </p:sp>
      <p:pic>
        <p:nvPicPr>
          <p:cNvPr id="1796" name="Google Shape;1796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51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798" name="Google Shape;1798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51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endParaRPr/>
          </a:p>
        </p:txBody>
      </p:sp>
      <p:pic>
        <p:nvPicPr>
          <p:cNvPr id="1800" name="Google Shape;1800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51"/>
          <p:cNvSpPr txBox="1"/>
          <p:nvPr/>
        </p:nvSpPr>
        <p:spPr>
          <a:xfrm>
            <a:off x="1231900" y="558800"/>
            <a:ext cx="1346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endParaRPr/>
          </a:p>
        </p:txBody>
      </p:sp>
      <p:sp>
        <p:nvSpPr>
          <p:cNvPr id="1802" name="Google Shape;1802;p51"/>
          <p:cNvSpPr txBox="1"/>
          <p:nvPr/>
        </p:nvSpPr>
        <p:spPr>
          <a:xfrm>
            <a:off x="2946400" y="406400"/>
            <a:ext cx="1200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/>
          </a:p>
        </p:txBody>
      </p:sp>
      <p:sp>
        <p:nvSpPr>
          <p:cNvPr id="1803" name="Google Shape;1803;p51"/>
          <p:cNvSpPr txBox="1"/>
          <p:nvPr/>
        </p:nvSpPr>
        <p:spPr>
          <a:xfrm>
            <a:off x="2044700" y="1689100"/>
            <a:ext cx="5842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4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사용가이드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설명서</a:t>
            </a:r>
            <a:r>
              <a:rPr b="0" i="0" lang="ko-KR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/>
          </a:p>
        </p:txBody>
      </p:sp>
      <p:sp>
        <p:nvSpPr>
          <p:cNvPr id="1804" name="Google Shape;1804;p51"/>
          <p:cNvSpPr txBox="1"/>
          <p:nvPr/>
        </p:nvSpPr>
        <p:spPr>
          <a:xfrm>
            <a:off x="1612900" y="1689100"/>
            <a:ext cx="7112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90A"/>
        </a:solid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52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3479800" y="3378200"/>
            <a:ext cx="10287000" cy="3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216900"/>
            <a:ext cx="18288000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18288000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52"/>
          <p:cNvPicPr preferRelativeResize="0"/>
          <p:nvPr/>
        </p:nvPicPr>
        <p:blipFill rotWithShape="1">
          <a:blip r:embed="rId7">
            <a:alphaModFix amt="15000"/>
          </a:blip>
          <a:srcRect b="0" l="0" r="0" t="0"/>
          <a:stretch/>
        </p:blipFill>
        <p:spPr>
          <a:xfrm rot="-5400000">
            <a:off x="457200" y="-2908300"/>
            <a:ext cx="10922000" cy="154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13449300" y="2616200"/>
            <a:ext cx="10287000" cy="5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5400" y="8763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52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71600" y="965200"/>
            <a:ext cx="15494000" cy="73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938500" y="8763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95400" y="74041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938500" y="74041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750300" y="43434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9600" y="304800"/>
            <a:ext cx="419100" cy="508000"/>
          </a:xfrm>
          <a:prstGeom prst="rect">
            <a:avLst/>
          </a:prstGeom>
          <a:noFill/>
          <a:ln>
            <a:noFill/>
          </a:ln>
          <a:effectLst>
            <a:outerShdw blurRad="22017">
              <a:srgbClr val="1F9959"/>
            </a:outerShdw>
          </a:effectLst>
        </p:spPr>
      </p:pic>
      <p:sp>
        <p:nvSpPr>
          <p:cNvPr id="1822" name="Google Shape;1822;p52"/>
          <p:cNvSpPr txBox="1"/>
          <p:nvPr/>
        </p:nvSpPr>
        <p:spPr>
          <a:xfrm>
            <a:off x="622300" y="190500"/>
            <a:ext cx="37973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시연</a:t>
            </a:r>
            <a:r>
              <a:rPr b="0" i="0" lang="ko-KR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endParaRPr/>
          </a:p>
        </p:txBody>
      </p:sp>
      <p:sp>
        <p:nvSpPr>
          <p:cNvPr id="1823" name="Google Shape;1823;p52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5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 rot="5400000">
            <a:off x="4457700" y="4635500"/>
            <a:ext cx="32385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53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 rot="-5400000">
            <a:off x="660400" y="6286500"/>
            <a:ext cx="3238500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5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rot="5400000">
            <a:off x="12636500" y="4597400"/>
            <a:ext cx="32131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53"/>
          <p:cNvPicPr preferRelativeResize="0"/>
          <p:nvPr/>
        </p:nvPicPr>
        <p:blipFill rotWithShape="1">
          <a:blip r:embed="rId6">
            <a:alphaModFix amt="80000"/>
          </a:blip>
          <a:srcRect b="0" l="0" r="0" t="0"/>
          <a:stretch/>
        </p:blipFill>
        <p:spPr>
          <a:xfrm rot="-5400000">
            <a:off x="8826500" y="6261100"/>
            <a:ext cx="3225800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rot="5400000">
            <a:off x="12585700" y="1041400"/>
            <a:ext cx="32131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53"/>
          <p:cNvPicPr preferRelativeResize="0"/>
          <p:nvPr/>
        </p:nvPicPr>
        <p:blipFill rotWithShape="1">
          <a:blip r:embed="rId6">
            <a:alphaModFix amt="80000"/>
          </a:blip>
          <a:srcRect b="0" l="0" r="0" t="0"/>
          <a:stretch/>
        </p:blipFill>
        <p:spPr>
          <a:xfrm rot="-5400000">
            <a:off x="8775700" y="2692400"/>
            <a:ext cx="3225800" cy="2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53"/>
          <p:cNvSpPr txBox="1"/>
          <p:nvPr/>
        </p:nvSpPr>
        <p:spPr>
          <a:xfrm>
            <a:off x="11569700" y="2260600"/>
            <a:ext cx="5346700" cy="3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호기심으로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시작했지만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진행하며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끝까지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책임지는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태도를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갖추었습니다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백엔드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프론트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연동과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UI/UX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정확히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반영되도록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협업에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집중했습니다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비전공자다보니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시행착오를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겪었지만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좋은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팀장과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팀원들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그리고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마지막까지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도움주신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교수님과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멘토님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덕분에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함께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무사히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완수하며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성장할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계기가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되었습니다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/>
          </a:p>
        </p:txBody>
      </p:sp>
      <p:sp>
        <p:nvSpPr>
          <p:cNvPr id="1835" name="Google Shape;1835;p53"/>
          <p:cNvSpPr txBox="1"/>
          <p:nvPr/>
        </p:nvSpPr>
        <p:spPr>
          <a:xfrm>
            <a:off x="9283700" y="3263900"/>
            <a:ext cx="22479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김나영</a:t>
            </a:r>
            <a:endParaRPr/>
          </a:p>
        </p:txBody>
      </p:sp>
      <p:sp>
        <p:nvSpPr>
          <p:cNvPr id="1836" name="Google Shape;1836;p53"/>
          <p:cNvSpPr txBox="1"/>
          <p:nvPr/>
        </p:nvSpPr>
        <p:spPr>
          <a:xfrm>
            <a:off x="9283700" y="6718300"/>
            <a:ext cx="22479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김태훈</a:t>
            </a:r>
            <a:endParaRPr/>
          </a:p>
        </p:txBody>
      </p:sp>
      <p:pic>
        <p:nvPicPr>
          <p:cNvPr id="1837" name="Google Shape;1837;p5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 rot="5400000">
            <a:off x="4457700" y="1041400"/>
            <a:ext cx="32385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53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 rot="-5400000">
            <a:off x="660400" y="2692400"/>
            <a:ext cx="3238500" cy="2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53"/>
          <p:cNvSpPr txBox="1"/>
          <p:nvPr/>
        </p:nvSpPr>
        <p:spPr>
          <a:xfrm>
            <a:off x="3429000" y="5867400"/>
            <a:ext cx="5346700" cy="3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직접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수행하며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의사결정이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프로세스를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이루어지는지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배울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담당했던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구현했을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성취감을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느꼈습니다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히지만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제한된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아이디어를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충분히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실현하지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못하고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일정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관리에도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미흡했던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점은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아쉬움으로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남습니다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840" name="Google Shape;1840;p53"/>
          <p:cNvSpPr txBox="1"/>
          <p:nvPr/>
        </p:nvSpPr>
        <p:spPr>
          <a:xfrm>
            <a:off x="3479800" y="2298700"/>
            <a:ext cx="5308600" cy="3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팀장을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맡아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팀원들의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전반적으로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파악하고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피드백을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점이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뿌듯했습니다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직접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참여하지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못한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아쉬움은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있지만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단순히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코드를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작성하는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그치지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않고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전반적인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이해를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넓히며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과정에서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발생할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실수나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놓치기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쉬운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부분을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꼼꼼하게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확인할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역량을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있었다고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생각합니다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841" name="Google Shape;1841;p53"/>
          <p:cNvSpPr txBox="1"/>
          <p:nvPr/>
        </p:nvSpPr>
        <p:spPr>
          <a:xfrm>
            <a:off x="1168400" y="3263900"/>
            <a:ext cx="22479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김지민</a:t>
            </a:r>
            <a:endParaRPr/>
          </a:p>
        </p:txBody>
      </p:sp>
      <p:sp>
        <p:nvSpPr>
          <p:cNvPr id="1842" name="Google Shape;1842;p53"/>
          <p:cNvSpPr txBox="1"/>
          <p:nvPr/>
        </p:nvSpPr>
        <p:spPr>
          <a:xfrm>
            <a:off x="1168400" y="6718300"/>
            <a:ext cx="22479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김태영</a:t>
            </a:r>
            <a:endParaRPr/>
          </a:p>
        </p:txBody>
      </p:sp>
      <p:sp>
        <p:nvSpPr>
          <p:cNvPr id="1843" name="Google Shape;1843;p53"/>
          <p:cNvSpPr txBox="1"/>
          <p:nvPr/>
        </p:nvSpPr>
        <p:spPr>
          <a:xfrm>
            <a:off x="2628900" y="647700"/>
            <a:ext cx="74930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6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자체</a:t>
            </a:r>
            <a:r>
              <a:rPr b="0" i="0" lang="ko-KR" sz="46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pic>
        <p:nvPicPr>
          <p:cNvPr id="1844" name="Google Shape;184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2800" y="508000"/>
            <a:ext cx="1587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53"/>
          <p:cNvSpPr txBox="1"/>
          <p:nvPr/>
        </p:nvSpPr>
        <p:spPr>
          <a:xfrm>
            <a:off x="1193800" y="609600"/>
            <a:ext cx="876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pic>
        <p:nvPicPr>
          <p:cNvPr id="1846" name="Google Shape;1846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306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243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30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49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8242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11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17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6177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53"/>
          <p:cNvSpPr txBox="1"/>
          <p:nvPr/>
        </p:nvSpPr>
        <p:spPr>
          <a:xfrm>
            <a:off x="15316200" y="838200"/>
            <a:ext cx="23749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07.  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자체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855" name="Google Shape;1855;p53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</a:t>
            </a:r>
            <a:endParaRPr/>
          </a:p>
        </p:txBody>
      </p:sp>
      <p:sp>
        <p:nvSpPr>
          <p:cNvPr id="1856" name="Google Shape;1856;p53"/>
          <p:cNvSpPr txBox="1"/>
          <p:nvPr/>
        </p:nvSpPr>
        <p:spPr>
          <a:xfrm>
            <a:off x="11569700" y="5816600"/>
            <a:ext cx="538480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프로젝트에서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프론트엔드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업무를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맡으면서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어려움도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있었지만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그만큼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걸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배우며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성장할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있었다면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만들어볼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텐데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아쉬움이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남습니다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그래도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이번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덕분에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다음에는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즐겁게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또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있게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도전할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있을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같습니다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p5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 rot="5400000">
            <a:off x="4457700" y="4635500"/>
            <a:ext cx="32385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54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 rot="-5400000">
            <a:off x="660400" y="6286500"/>
            <a:ext cx="3238500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54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 rot="5400000">
            <a:off x="11734800" y="3746500"/>
            <a:ext cx="2819400" cy="75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54"/>
          <p:cNvPicPr preferRelativeResize="0"/>
          <p:nvPr/>
        </p:nvPicPr>
        <p:blipFill rotWithShape="1">
          <a:blip r:embed="rId6">
            <a:alphaModFix amt="80000"/>
          </a:blip>
          <a:srcRect b="0" l="0" r="0" t="0"/>
          <a:stretch/>
        </p:blipFill>
        <p:spPr>
          <a:xfrm rot="-5400000">
            <a:off x="12598400" y="2870200"/>
            <a:ext cx="1054100" cy="7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54"/>
          <p:cNvSpPr txBox="1"/>
          <p:nvPr/>
        </p:nvSpPr>
        <p:spPr>
          <a:xfrm>
            <a:off x="9296400" y="6273800"/>
            <a:ext cx="7670800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도움주신</a:t>
            </a:r>
            <a:r>
              <a:rPr b="0" i="0" lang="ko-K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분들</a:t>
            </a:r>
            <a:endParaRPr/>
          </a:p>
        </p:txBody>
      </p:sp>
      <p:pic>
        <p:nvPicPr>
          <p:cNvPr id="1866" name="Google Shape;1866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306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243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30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49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242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11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17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177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54"/>
          <p:cNvSpPr txBox="1"/>
          <p:nvPr/>
        </p:nvSpPr>
        <p:spPr>
          <a:xfrm>
            <a:off x="9359900" y="7569200"/>
            <a:ext cx="7620000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박도훈</a:t>
            </a:r>
            <a:r>
              <a:rPr b="0" i="0" lang="ko-K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멘토님</a:t>
            </a:r>
            <a:r>
              <a:rPr b="0" i="0" lang="ko-K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이경미</a:t>
            </a:r>
            <a:r>
              <a:rPr b="0" i="0" lang="ko-K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교수님</a:t>
            </a:r>
            <a:endParaRPr/>
          </a:p>
        </p:txBody>
      </p:sp>
      <p:sp>
        <p:nvSpPr>
          <p:cNvPr id="1875" name="Google Shape;1875;p54"/>
          <p:cNvSpPr txBox="1"/>
          <p:nvPr/>
        </p:nvSpPr>
        <p:spPr>
          <a:xfrm>
            <a:off x="2628900" y="647700"/>
            <a:ext cx="74930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6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자체</a:t>
            </a:r>
            <a:r>
              <a:rPr b="0" i="0" lang="ko-KR" sz="46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pic>
        <p:nvPicPr>
          <p:cNvPr id="1876" name="Google Shape;1876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800" y="508000"/>
            <a:ext cx="1587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54"/>
          <p:cNvSpPr txBox="1"/>
          <p:nvPr/>
        </p:nvSpPr>
        <p:spPr>
          <a:xfrm>
            <a:off x="1193800" y="609600"/>
            <a:ext cx="876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1878" name="Google Shape;1878;p54"/>
          <p:cNvSpPr txBox="1"/>
          <p:nvPr/>
        </p:nvSpPr>
        <p:spPr>
          <a:xfrm>
            <a:off x="14643100" y="812800"/>
            <a:ext cx="30099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07.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자체</a:t>
            </a: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</p:txBody>
      </p:sp>
      <p:sp>
        <p:nvSpPr>
          <p:cNvPr id="1879" name="Google Shape;1879;p54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r>
            <a:endParaRPr/>
          </a:p>
        </p:txBody>
      </p:sp>
      <p:pic>
        <p:nvPicPr>
          <p:cNvPr id="1880" name="Google Shape;1880;p5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 rot="5400000">
            <a:off x="4457700" y="1041400"/>
            <a:ext cx="32385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54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 rot="-5400000">
            <a:off x="660400" y="2692400"/>
            <a:ext cx="3238500" cy="2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54"/>
          <p:cNvSpPr txBox="1"/>
          <p:nvPr/>
        </p:nvSpPr>
        <p:spPr>
          <a:xfrm>
            <a:off x="3479800" y="5880100"/>
            <a:ext cx="52705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세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웹에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연동해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깔끔히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그려질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때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성취감을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느꼈습니다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생각보다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버튼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입력칸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색상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같은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세세한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디테일이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완성도를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좌우한다는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걸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깨달았습니다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그리고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작은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디테일을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다듬을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수록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결과물이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확실히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좋아진다는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배웠습니다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311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54"/>
          <p:cNvSpPr txBox="1"/>
          <p:nvPr/>
        </p:nvSpPr>
        <p:spPr>
          <a:xfrm>
            <a:off x="3403600" y="2235200"/>
            <a:ext cx="5346700" cy="3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굉장히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흥미로운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주제로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처음해보는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인공지능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기법을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사용하면서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부족하다고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느꼈던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부분들을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즐거운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마음으로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배워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나갈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같습니다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특히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GAT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학습하면서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XGBoost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얻어내려는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과정에서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여러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난관들을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겪었으나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또한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정말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좋은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추억과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경험이었다고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생각합니다</a:t>
            </a: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884" name="Google Shape;1884;p54"/>
          <p:cNvSpPr txBox="1"/>
          <p:nvPr/>
        </p:nvSpPr>
        <p:spPr>
          <a:xfrm>
            <a:off x="1168400" y="3263900"/>
            <a:ext cx="22479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신경민</a:t>
            </a:r>
            <a:endParaRPr/>
          </a:p>
        </p:txBody>
      </p:sp>
      <p:sp>
        <p:nvSpPr>
          <p:cNvPr id="1885" name="Google Shape;1885;p54"/>
          <p:cNvSpPr txBox="1"/>
          <p:nvPr/>
        </p:nvSpPr>
        <p:spPr>
          <a:xfrm>
            <a:off x="1168400" y="6718300"/>
            <a:ext cx="22479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하은지</a:t>
            </a:r>
            <a:endParaRPr/>
          </a:p>
        </p:txBody>
      </p:sp>
      <p:pic>
        <p:nvPicPr>
          <p:cNvPr id="1886" name="Google Shape;1886;p5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 rot="5400000">
            <a:off x="12573000" y="1079500"/>
            <a:ext cx="32385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4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 rot="-5400000">
            <a:off x="8775700" y="2730500"/>
            <a:ext cx="3238500" cy="2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54"/>
          <p:cNvSpPr txBox="1"/>
          <p:nvPr/>
        </p:nvSpPr>
        <p:spPr>
          <a:xfrm>
            <a:off x="11569700" y="2222500"/>
            <a:ext cx="5334000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매일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사용하던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어플을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직접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구현해본다는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점에서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이번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프로젝트는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제게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정말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뜻깊은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경험이었습니다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예상했던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것보다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훨씬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시행착오와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노력이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필요했지만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그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과정에서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성장을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이룰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있었습니다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구현부터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데이터베이스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설계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배포까지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전반적인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과정을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직접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경험하며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실무적인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역량을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쌓을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있었고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속에서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문제를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해결해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나가는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즐거움도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느낄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있었습니다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이번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프로젝트는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단순한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결과물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이상의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의미를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값진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도전이었습니다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889" name="Google Shape;1889;p54"/>
          <p:cNvSpPr txBox="1"/>
          <p:nvPr/>
        </p:nvSpPr>
        <p:spPr>
          <a:xfrm>
            <a:off x="9283700" y="3302000"/>
            <a:ext cx="22479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주재현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00" y="9232900"/>
            <a:ext cx="61722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4100" y="3797300"/>
            <a:ext cx="19558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04700" y="3975100"/>
            <a:ext cx="16764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95000" y="4140200"/>
            <a:ext cx="1282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55"/>
          <p:cNvSpPr txBox="1"/>
          <p:nvPr/>
        </p:nvSpPr>
        <p:spPr>
          <a:xfrm>
            <a:off x="2628900" y="508000"/>
            <a:ext cx="3683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/>
          </a:p>
        </p:txBody>
      </p:sp>
      <p:pic>
        <p:nvPicPr>
          <p:cNvPr id="1900" name="Google Shape;1900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508000"/>
            <a:ext cx="15875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55"/>
          <p:cNvSpPr txBox="1"/>
          <p:nvPr/>
        </p:nvSpPr>
        <p:spPr>
          <a:xfrm>
            <a:off x="1193800" y="609600"/>
            <a:ext cx="876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pic>
        <p:nvPicPr>
          <p:cNvPr id="1902" name="Google Shape;1902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306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243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30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449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8242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11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17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6177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55"/>
          <p:cNvSpPr txBox="1"/>
          <p:nvPr/>
        </p:nvSpPr>
        <p:spPr>
          <a:xfrm>
            <a:off x="14249400" y="838200"/>
            <a:ext cx="4076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08. Q &amp; A</a:t>
            </a:r>
            <a:endParaRPr/>
          </a:p>
        </p:txBody>
      </p:sp>
      <p:sp>
        <p:nvSpPr>
          <p:cNvPr id="1911" name="Google Shape;1911;p55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FFA"/>
        </a:soli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" name="Google Shape;19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56"/>
          <p:cNvSpPr txBox="1"/>
          <p:nvPr/>
        </p:nvSpPr>
        <p:spPr>
          <a:xfrm>
            <a:off x="7277100" y="3721100"/>
            <a:ext cx="11226800" cy="2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/>
          </a:p>
        </p:txBody>
      </p:sp>
      <p:sp>
        <p:nvSpPr>
          <p:cNvPr id="1918" name="Google Shape;1918;p56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0" y="1358900"/>
            <a:ext cx="6858000" cy="87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"/>
          <p:cNvSpPr txBox="1"/>
          <p:nvPr/>
        </p:nvSpPr>
        <p:spPr>
          <a:xfrm>
            <a:off x="5245100" y="5232400"/>
            <a:ext cx="2273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6]  Arion-SMET</a:t>
            </a:r>
            <a:endParaRPr/>
          </a:p>
        </p:txBody>
      </p:sp>
      <p:sp>
        <p:nvSpPr>
          <p:cNvPr id="280" name="Google Shape;280;p6"/>
          <p:cNvSpPr txBox="1"/>
          <p:nvPr/>
        </p:nvSpPr>
        <p:spPr>
          <a:xfrm>
            <a:off x="13258800" y="5194300"/>
            <a:ext cx="1676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7]  K-CEV</a:t>
            </a:r>
            <a:endParaRPr/>
          </a:p>
        </p:txBody>
      </p:sp>
      <p:sp>
        <p:nvSpPr>
          <p:cNvPr id="281" name="Google Shape;281;p6"/>
          <p:cNvSpPr txBox="1"/>
          <p:nvPr/>
        </p:nvSpPr>
        <p:spPr>
          <a:xfrm>
            <a:off x="2273300" y="5588000"/>
            <a:ext cx="54864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360°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감시카메라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드론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감시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km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범위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82" name="Google Shape;282;p6"/>
          <p:cNvSpPr txBox="1"/>
          <p:nvPr/>
        </p:nvSpPr>
        <p:spPr>
          <a:xfrm>
            <a:off x="2222500" y="6591300"/>
            <a:ext cx="54356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제한적</a:t>
            </a:r>
            <a:endParaRPr/>
          </a:p>
        </p:txBody>
      </p:sp>
      <p:sp>
        <p:nvSpPr>
          <p:cNvPr id="283" name="Google Shape;283;p6"/>
          <p:cNvSpPr txBox="1"/>
          <p:nvPr/>
        </p:nvSpPr>
        <p:spPr>
          <a:xfrm>
            <a:off x="2387600" y="7251700"/>
            <a:ext cx="53848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판단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미탑재지만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확장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84" name="Google Shape;284;p6"/>
          <p:cNvSpPr txBox="1"/>
          <p:nvPr/>
        </p:nvSpPr>
        <p:spPr>
          <a:xfrm>
            <a:off x="2184400" y="8331200"/>
            <a:ext cx="55372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단일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차량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운용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복합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통제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미확정</a:t>
            </a:r>
            <a:endParaRPr/>
          </a:p>
        </p:txBody>
      </p:sp>
      <p:sp>
        <p:nvSpPr>
          <p:cNvPr id="285" name="Google Shape;285;p6"/>
          <p:cNvSpPr txBox="1"/>
          <p:nvPr/>
        </p:nvSpPr>
        <p:spPr>
          <a:xfrm>
            <a:off x="10807700" y="5575300"/>
            <a:ext cx="52451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인지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2km,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측정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5km,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총성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400m</a:t>
            </a:r>
            <a:endParaRPr/>
          </a:p>
        </p:txBody>
      </p:sp>
      <p:sp>
        <p:nvSpPr>
          <p:cNvPr id="286" name="Google Shape;286;p6"/>
          <p:cNvSpPr txBox="1"/>
          <p:nvPr/>
        </p:nvSpPr>
        <p:spPr>
          <a:xfrm>
            <a:off x="10706100" y="6578600"/>
            <a:ext cx="54483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endParaRPr/>
          </a:p>
        </p:txBody>
      </p:sp>
      <p:sp>
        <p:nvSpPr>
          <p:cNvPr id="287" name="Google Shape;287;p6"/>
          <p:cNvSpPr txBox="1"/>
          <p:nvPr/>
        </p:nvSpPr>
        <p:spPr>
          <a:xfrm>
            <a:off x="10896600" y="7391400"/>
            <a:ext cx="54483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인식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추정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사람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차량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endParaRPr/>
          </a:p>
        </p:txBody>
      </p:sp>
      <p:sp>
        <p:nvSpPr>
          <p:cNvPr id="288" name="Google Shape;288;p6"/>
          <p:cNvSpPr txBox="1"/>
          <p:nvPr/>
        </p:nvSpPr>
        <p:spPr>
          <a:xfrm>
            <a:off x="10769600" y="8140700"/>
            <a:ext cx="54229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주행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통제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거리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1.2km,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중계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드론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1.5km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이상</a:t>
            </a:r>
            <a:endParaRPr/>
          </a:p>
        </p:txBody>
      </p:sp>
      <p:sp>
        <p:nvSpPr>
          <p:cNvPr id="289" name="Google Shape;289;p6"/>
          <p:cNvSpPr txBox="1"/>
          <p:nvPr/>
        </p:nvSpPr>
        <p:spPr>
          <a:xfrm>
            <a:off x="3390900" y="4635500"/>
            <a:ext cx="61468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Arion-SMET</a:t>
            </a:r>
            <a:endParaRPr/>
          </a:p>
        </p:txBody>
      </p:sp>
      <p:pic>
        <p:nvPicPr>
          <p:cNvPr id="290" name="Google Shape;2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1400" y="3263900"/>
            <a:ext cx="3263900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0500" y="3022600"/>
            <a:ext cx="3746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52300" y="2882900"/>
            <a:ext cx="990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41500" y="4279900"/>
            <a:ext cx="12319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"/>
          <p:cNvSpPr txBox="1"/>
          <p:nvPr/>
        </p:nvSpPr>
        <p:spPr>
          <a:xfrm>
            <a:off x="8572500" y="4610100"/>
            <a:ext cx="56769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K-CEV</a:t>
            </a:r>
            <a:endParaRPr/>
          </a:p>
        </p:txBody>
      </p:sp>
      <p:sp>
        <p:nvSpPr>
          <p:cNvPr id="295" name="Google Shape;295;p6"/>
          <p:cNvSpPr txBox="1"/>
          <p:nvPr/>
        </p:nvSpPr>
        <p:spPr>
          <a:xfrm>
            <a:off x="7759700" y="6604000"/>
            <a:ext cx="30607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탐지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/>
          </a:p>
        </p:txBody>
      </p:sp>
      <p:sp>
        <p:nvSpPr>
          <p:cNvPr id="296" name="Google Shape;296;p6"/>
          <p:cNvSpPr txBox="1"/>
          <p:nvPr/>
        </p:nvSpPr>
        <p:spPr>
          <a:xfrm>
            <a:off x="7721600" y="7467600"/>
            <a:ext cx="29083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/>
          </a:p>
        </p:txBody>
      </p:sp>
      <p:sp>
        <p:nvSpPr>
          <p:cNvPr id="297" name="Google Shape;297;p6"/>
          <p:cNvSpPr txBox="1"/>
          <p:nvPr/>
        </p:nvSpPr>
        <p:spPr>
          <a:xfrm>
            <a:off x="7721600" y="8305800"/>
            <a:ext cx="29591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통신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체계</a:t>
            </a:r>
            <a:endParaRPr/>
          </a:p>
        </p:txBody>
      </p:sp>
      <p:sp>
        <p:nvSpPr>
          <p:cNvPr id="298" name="Google Shape;298;p6"/>
          <p:cNvSpPr txBox="1"/>
          <p:nvPr/>
        </p:nvSpPr>
        <p:spPr>
          <a:xfrm>
            <a:off x="7734300" y="5829300"/>
            <a:ext cx="28829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인식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범위</a:t>
            </a:r>
            <a:endParaRPr/>
          </a:p>
        </p:txBody>
      </p:sp>
      <p:pic>
        <p:nvPicPr>
          <p:cNvPr id="299" name="Google Shape;29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98700" y="8115300"/>
            <a:ext cx="14033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98700" y="7226300"/>
            <a:ext cx="14046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11400" y="6426200"/>
            <a:ext cx="14020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98700" y="8978900"/>
            <a:ext cx="14033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1700" y="17399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10600" y="4165600"/>
            <a:ext cx="1282700" cy="1282700"/>
          </a:xfrm>
          <a:prstGeom prst="rect">
            <a:avLst/>
          </a:prstGeom>
          <a:noFill/>
          <a:ln>
            <a:noFill/>
          </a:ln>
          <a:effectLst>
            <a:outerShdw blurRad="45008" dir="5400000" dist="157776">
              <a:srgbClr val="1B897B">
                <a:alpha val="23921"/>
              </a:srgbClr>
            </a:outerShdw>
          </a:effectLst>
        </p:spPr>
      </p:pic>
      <p:sp>
        <p:nvSpPr>
          <p:cNvPr id="305" name="Google Shape;305;p6"/>
          <p:cNvSpPr txBox="1"/>
          <p:nvPr/>
        </p:nvSpPr>
        <p:spPr>
          <a:xfrm>
            <a:off x="9093200" y="4445000"/>
            <a:ext cx="647700" cy="838200"/>
          </a:xfrm>
          <a:prstGeom prst="rect">
            <a:avLst/>
          </a:prstGeom>
          <a:noFill/>
          <a:ln>
            <a:noFill/>
          </a:ln>
          <a:effectLst>
            <a:outerShdw blurRad="139702" dir="660000" dist="41911">
              <a:srgbClr val="1B897B">
                <a:alpha val="7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306" name="Google Shape;306;p6"/>
          <p:cNvSpPr txBox="1"/>
          <p:nvPr/>
        </p:nvSpPr>
        <p:spPr>
          <a:xfrm>
            <a:off x="8559800" y="4381500"/>
            <a:ext cx="1003300" cy="838200"/>
          </a:xfrm>
          <a:prstGeom prst="rect">
            <a:avLst/>
          </a:prstGeom>
          <a:noFill/>
          <a:ln>
            <a:noFill/>
          </a:ln>
          <a:effectLst>
            <a:outerShdw blurRad="155224" dir="660000" dist="41911">
              <a:srgbClr val="1B897B">
                <a:alpha val="7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307" name="Google Shape;307;p6"/>
          <p:cNvSpPr txBox="1"/>
          <p:nvPr/>
        </p:nvSpPr>
        <p:spPr>
          <a:xfrm>
            <a:off x="2921000" y="4445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endParaRPr/>
          </a:p>
        </p:txBody>
      </p:sp>
      <p:pic>
        <p:nvPicPr>
          <p:cNvPr id="308" name="Google Shape;308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1 .1</a:t>
            </a:r>
            <a:endParaRPr/>
          </a:p>
        </p:txBody>
      </p:sp>
      <p:sp>
        <p:nvSpPr>
          <p:cNvPr id="310" name="Google Shape;310;p6"/>
          <p:cNvSpPr txBox="1"/>
          <p:nvPr/>
        </p:nvSpPr>
        <p:spPr>
          <a:xfrm>
            <a:off x="1714500" y="1676400"/>
            <a:ext cx="72898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8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전시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대응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시스템의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/>
          </a:p>
        </p:txBody>
      </p:sp>
      <p:sp>
        <p:nvSpPr>
          <p:cNvPr id="311" name="Google Shape;311;p6"/>
          <p:cNvSpPr txBox="1"/>
          <p:nvPr/>
        </p:nvSpPr>
        <p:spPr>
          <a:xfrm>
            <a:off x="7785100" y="9144000"/>
            <a:ext cx="29083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주임무</a:t>
            </a:r>
            <a:endParaRPr/>
          </a:p>
        </p:txBody>
      </p:sp>
      <p:sp>
        <p:nvSpPr>
          <p:cNvPr id="312" name="Google Shape;312;p6"/>
          <p:cNvSpPr txBox="1"/>
          <p:nvPr/>
        </p:nvSpPr>
        <p:spPr>
          <a:xfrm>
            <a:off x="10998200" y="9144000"/>
            <a:ext cx="54229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공병작전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장애물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제거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개척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상황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감시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13" name="Google Shape;313;p6"/>
          <p:cNvSpPr txBox="1"/>
          <p:nvPr/>
        </p:nvSpPr>
        <p:spPr>
          <a:xfrm>
            <a:off x="2184400" y="9169400"/>
            <a:ext cx="54229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전투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r>
              <a:rPr b="0" i="0" lang="ko-KR" sz="2500" u="none" cap="none" strike="noStrike">
                <a:solidFill>
                  <a:srgbClr val="5E57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5E5757"/>
                </a:solidFill>
                <a:latin typeface="Calibri"/>
                <a:ea typeface="Calibri"/>
                <a:cs typeface="Calibri"/>
                <a:sym typeface="Calibri"/>
              </a:rPr>
              <a:t>장비</a:t>
            </a:r>
            <a:endParaRPr/>
          </a:p>
        </p:txBody>
      </p:sp>
      <p:pic>
        <p:nvPicPr>
          <p:cNvPr id="314" name="Google Shape;314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180000">
            <a:off x="1384300" y="4140200"/>
            <a:ext cx="15735300" cy="4495800"/>
          </a:xfrm>
          <a:prstGeom prst="rect">
            <a:avLst/>
          </a:prstGeom>
          <a:noFill/>
          <a:ln>
            <a:noFill/>
          </a:ln>
          <a:effectLst>
            <a:outerShdw blurRad="50458" dir="5220000" dist="69258">
              <a:srgbClr val="1B897B">
                <a:alpha val="30980"/>
              </a:srgbClr>
            </a:outerShdw>
          </a:effectLst>
        </p:spPr>
      </p:pic>
      <p:pic>
        <p:nvPicPr>
          <p:cNvPr id="315" name="Google Shape;315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120000">
            <a:off x="393700" y="101600"/>
            <a:ext cx="20510500" cy="130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20000">
            <a:off x="2159000" y="4927600"/>
            <a:ext cx="15519400" cy="45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"/>
          <p:cNvSpPr txBox="1"/>
          <p:nvPr/>
        </p:nvSpPr>
        <p:spPr>
          <a:xfrm>
            <a:off x="15252700" y="723900"/>
            <a:ext cx="2298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326" name="Google Shape;326;p6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800" y="3746500"/>
            <a:ext cx="8318500" cy="4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2900" y="4318000"/>
            <a:ext cx="68453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8000" y="5448300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5500" y="2108200"/>
            <a:ext cx="110744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"/>
          <p:cNvSpPr txBox="1"/>
          <p:nvPr/>
        </p:nvSpPr>
        <p:spPr>
          <a:xfrm>
            <a:off x="3835400" y="2209800"/>
            <a:ext cx="104140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1" i="0" lang="ko-KR" sz="5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1" i="0" lang="ko-KR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1" i="0" lang="ko-KR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1" i="0" lang="ko-KR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</a:t>
            </a:r>
            <a:r>
              <a:rPr b="1" i="0" lang="ko-KR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네비게이션</a:t>
            </a:r>
            <a:endParaRPr/>
          </a:p>
        </p:txBody>
      </p:sp>
      <p:sp>
        <p:nvSpPr>
          <p:cNvPr id="336" name="Google Shape;336;p7"/>
          <p:cNvSpPr txBox="1"/>
          <p:nvPr/>
        </p:nvSpPr>
        <p:spPr>
          <a:xfrm>
            <a:off x="2921000" y="4445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컨셉</a:t>
            </a:r>
            <a:endParaRPr/>
          </a:p>
        </p:txBody>
      </p:sp>
      <p:pic>
        <p:nvPicPr>
          <p:cNvPr id="337" name="Google Shape;33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1 .2</a:t>
            </a:r>
            <a:endParaRPr/>
          </a:p>
        </p:txBody>
      </p:sp>
      <p:pic>
        <p:nvPicPr>
          <p:cNvPr id="339" name="Google Shape;33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"/>
          <p:cNvSpPr txBox="1"/>
          <p:nvPr/>
        </p:nvSpPr>
        <p:spPr>
          <a:xfrm>
            <a:off x="15252700" y="723900"/>
            <a:ext cx="2298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348" name="Google Shape;348;p7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349" name="Google Shape;349;p7"/>
          <p:cNvSpPr txBox="1"/>
          <p:nvPr/>
        </p:nvSpPr>
        <p:spPr>
          <a:xfrm>
            <a:off x="5118100" y="8648700"/>
            <a:ext cx="7454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8]  AI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안내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시뮬레이션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예시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FFE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"/>
          <p:cNvSpPr txBox="1"/>
          <p:nvPr/>
        </p:nvSpPr>
        <p:spPr>
          <a:xfrm>
            <a:off x="1651000" y="3035300"/>
            <a:ext cx="63246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전시상황에서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군수품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수송로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확보를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endParaRPr/>
          </a:p>
          <a:p>
            <a:pPr indent="0" lvl="0" marL="0" marR="0" rtl="0" algn="l">
              <a:lnSpc>
                <a:spcPct val="1083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탐색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endParaRPr/>
          </a:p>
        </p:txBody>
      </p:sp>
      <p:sp>
        <p:nvSpPr>
          <p:cNvPr id="355" name="Google Shape;355;p8"/>
          <p:cNvSpPr txBox="1"/>
          <p:nvPr/>
        </p:nvSpPr>
        <p:spPr>
          <a:xfrm>
            <a:off x="1651000" y="2400300"/>
            <a:ext cx="23622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5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00" u="none" cap="none" strike="noStrike">
                <a:solidFill>
                  <a:srgbClr val="8FF4E4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r>
              <a:rPr b="1" i="0" lang="ko-KR" sz="3300" u="none" cap="none" strike="noStrike">
                <a:solidFill>
                  <a:srgbClr val="8FF4E4"/>
                </a:solidFill>
                <a:latin typeface="Calibri"/>
                <a:ea typeface="Calibri"/>
                <a:cs typeface="Calibri"/>
                <a:sym typeface="Calibri"/>
              </a:rPr>
              <a:t>주제</a:t>
            </a:r>
            <a:endParaRPr/>
          </a:p>
        </p:txBody>
      </p:sp>
      <p:sp>
        <p:nvSpPr>
          <p:cNvPr id="356" name="Google Shape;356;p8"/>
          <p:cNvSpPr txBox="1"/>
          <p:nvPr/>
        </p:nvSpPr>
        <p:spPr>
          <a:xfrm>
            <a:off x="1587500" y="5080000"/>
            <a:ext cx="7035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상황에서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군수품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보급의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효율성을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확보하기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위해</a:t>
            </a:r>
            <a:endParaRPr/>
          </a:p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드론을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경로상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장애물을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실시간으로</a:t>
            </a:r>
            <a:r>
              <a:rPr b="1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감지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하고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endParaRPr/>
          </a:p>
          <a:p>
            <a:pPr indent="0" lvl="0" marL="0" marR="0" rtl="0" algn="l">
              <a:lnSpc>
                <a:spcPct val="1211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회피하는</a:t>
            </a:r>
            <a:r>
              <a:rPr b="1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최적</a:t>
            </a:r>
            <a:r>
              <a:rPr b="1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신속히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제공하는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</p:txBody>
      </p:sp>
      <p:sp>
        <p:nvSpPr>
          <p:cNvPr id="357" name="Google Shape;357;p8"/>
          <p:cNvSpPr txBox="1"/>
          <p:nvPr/>
        </p:nvSpPr>
        <p:spPr>
          <a:xfrm>
            <a:off x="1574800" y="4470400"/>
            <a:ext cx="25019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5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00" u="none" cap="none" strike="noStrike">
                <a:solidFill>
                  <a:srgbClr val="37BCAA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r>
              <a:rPr b="1" i="0" lang="ko-KR" sz="3300" u="none" cap="none" strike="noStrike">
                <a:solidFill>
                  <a:srgbClr val="37BCAA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endParaRPr/>
          </a:p>
        </p:txBody>
      </p:sp>
      <p:sp>
        <p:nvSpPr>
          <p:cNvPr id="358" name="Google Shape;358;p8"/>
          <p:cNvSpPr txBox="1"/>
          <p:nvPr/>
        </p:nvSpPr>
        <p:spPr>
          <a:xfrm>
            <a:off x="1651000" y="7658100"/>
            <a:ext cx="51689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국군수송사령부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군수사령부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연합사령부</a:t>
            </a:r>
            <a:endParaRPr/>
          </a:p>
          <a:p>
            <a:pPr indent="0" lvl="0" marL="0" marR="0" rtl="0" algn="l">
              <a:lnSpc>
                <a:spcPct val="1083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육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공군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본부</a:t>
            </a:r>
            <a:endParaRPr/>
          </a:p>
        </p:txBody>
      </p:sp>
      <p:sp>
        <p:nvSpPr>
          <p:cNvPr id="359" name="Google Shape;359;p8"/>
          <p:cNvSpPr txBox="1"/>
          <p:nvPr/>
        </p:nvSpPr>
        <p:spPr>
          <a:xfrm>
            <a:off x="1651000" y="6985000"/>
            <a:ext cx="28829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5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00" u="none" cap="none" strike="noStrike">
                <a:solidFill>
                  <a:srgbClr val="18A491"/>
                </a:solidFill>
                <a:latin typeface="Arial"/>
                <a:ea typeface="Arial"/>
                <a:cs typeface="Arial"/>
                <a:sym typeface="Arial"/>
              </a:rPr>
              <a:t>03 </a:t>
            </a:r>
            <a:r>
              <a:rPr b="1" i="0" lang="ko-KR" sz="3300" u="none" cap="none" strike="noStrike">
                <a:solidFill>
                  <a:srgbClr val="18A491"/>
                </a:solidFill>
                <a:latin typeface="Calibri"/>
                <a:ea typeface="Calibri"/>
                <a:cs typeface="Calibri"/>
                <a:sym typeface="Calibri"/>
              </a:rPr>
              <a:t>타겟</a:t>
            </a:r>
            <a:endParaRPr/>
          </a:p>
        </p:txBody>
      </p:sp>
      <p:pic>
        <p:nvPicPr>
          <p:cNvPr id="360" name="Google Shape;3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2200" y="2781300"/>
            <a:ext cx="6350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6700" y="4914900"/>
            <a:ext cx="2959100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09200" y="2959100"/>
            <a:ext cx="61087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47600" y="5207000"/>
            <a:ext cx="1244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47600" y="6527800"/>
            <a:ext cx="1244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960000">
            <a:off x="12001500" y="4584700"/>
            <a:ext cx="10287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8"/>
          <p:cNvSpPr txBox="1"/>
          <p:nvPr/>
        </p:nvSpPr>
        <p:spPr>
          <a:xfrm>
            <a:off x="11645900" y="5715000"/>
            <a:ext cx="30099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25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지형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복합</a:t>
            </a:r>
            <a:endParaRPr/>
          </a:p>
          <a:p>
            <a:pPr indent="0" lvl="0" marL="0" marR="0" rtl="0" algn="ctr">
              <a:lnSpc>
                <a:spcPct val="825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위험요소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</p:txBody>
      </p:sp>
      <p:sp>
        <p:nvSpPr>
          <p:cNvPr id="367" name="Google Shape;367;p8"/>
          <p:cNvSpPr txBox="1"/>
          <p:nvPr/>
        </p:nvSpPr>
        <p:spPr>
          <a:xfrm>
            <a:off x="11658600" y="6946900"/>
            <a:ext cx="30099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25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위험</a:t>
            </a:r>
            <a:r>
              <a:rPr b="0" i="0" lang="ko-K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재설정</a:t>
            </a:r>
            <a:endParaRPr/>
          </a:p>
        </p:txBody>
      </p:sp>
      <p:sp>
        <p:nvSpPr>
          <p:cNvPr id="368" name="Google Shape;368;p8"/>
          <p:cNvSpPr txBox="1"/>
          <p:nvPr/>
        </p:nvSpPr>
        <p:spPr>
          <a:xfrm>
            <a:off x="12941300" y="3251200"/>
            <a:ext cx="5969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5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369" name="Google Shape;369;p8"/>
          <p:cNvSpPr txBox="1"/>
          <p:nvPr/>
        </p:nvSpPr>
        <p:spPr>
          <a:xfrm>
            <a:off x="10375900" y="7505700"/>
            <a:ext cx="8763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5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370" name="Google Shape;370;p8"/>
          <p:cNvSpPr txBox="1"/>
          <p:nvPr/>
        </p:nvSpPr>
        <p:spPr>
          <a:xfrm>
            <a:off x="15328900" y="7505700"/>
            <a:ext cx="8255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5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371" name="Google Shape;371;p8"/>
          <p:cNvSpPr txBox="1"/>
          <p:nvPr/>
        </p:nvSpPr>
        <p:spPr>
          <a:xfrm rot="-960000">
            <a:off x="12115800" y="4622800"/>
            <a:ext cx="10414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특화</a:t>
            </a:r>
            <a:endParaRPr/>
          </a:p>
        </p:txBody>
      </p:sp>
      <p:pic>
        <p:nvPicPr>
          <p:cNvPr id="372" name="Google Shape;37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91700" y="1841500"/>
            <a:ext cx="2019300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8"/>
          <p:cNvSpPr txBox="1"/>
          <p:nvPr/>
        </p:nvSpPr>
        <p:spPr>
          <a:xfrm>
            <a:off x="2921000" y="4445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주제</a:t>
            </a:r>
            <a:endParaRPr/>
          </a:p>
        </p:txBody>
      </p:sp>
      <p:pic>
        <p:nvPicPr>
          <p:cNvPr id="374" name="Google Shape;374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1 .3</a:t>
            </a:r>
            <a:endParaRPr/>
          </a:p>
        </p:txBody>
      </p:sp>
      <p:pic>
        <p:nvPicPr>
          <p:cNvPr id="376" name="Google Shape;376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8"/>
          <p:cNvSpPr txBox="1"/>
          <p:nvPr/>
        </p:nvSpPr>
        <p:spPr>
          <a:xfrm>
            <a:off x="15252700" y="723900"/>
            <a:ext cx="2298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385" name="Google Shape;385;p8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300" y="5067300"/>
            <a:ext cx="5651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9"/>
          <p:cNvSpPr txBox="1"/>
          <p:nvPr/>
        </p:nvSpPr>
        <p:spPr>
          <a:xfrm>
            <a:off x="2997200" y="6540500"/>
            <a:ext cx="9906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19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서북권</a:t>
            </a:r>
            <a:endParaRPr/>
          </a:p>
        </p:txBody>
      </p:sp>
      <p:pic>
        <p:nvPicPr>
          <p:cNvPr id="392" name="Google Shape;3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1600" y="6413500"/>
            <a:ext cx="50292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19100" y="8331200"/>
            <a:ext cx="34417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06400" y="5956300"/>
            <a:ext cx="34417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06400" y="6794500"/>
            <a:ext cx="34417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06400" y="7505700"/>
            <a:ext cx="3441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9"/>
          <p:cNvSpPr txBox="1"/>
          <p:nvPr/>
        </p:nvSpPr>
        <p:spPr>
          <a:xfrm>
            <a:off x="2921000" y="444500"/>
            <a:ext cx="13690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0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6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0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4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은평구</a:t>
            </a:r>
            <a:r>
              <a:rPr b="0" i="0" lang="ko-KR" sz="4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4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서대문구</a:t>
            </a:r>
            <a:r>
              <a:rPr b="0" i="0" lang="ko-KR" sz="43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43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마포구</a:t>
            </a:r>
            <a:endParaRPr/>
          </a:p>
        </p:txBody>
      </p:sp>
      <p:pic>
        <p:nvPicPr>
          <p:cNvPr id="398" name="Google Shape;398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800" y="508000"/>
            <a:ext cx="2120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9"/>
          <p:cNvSpPr txBox="1"/>
          <p:nvPr/>
        </p:nvSpPr>
        <p:spPr>
          <a:xfrm>
            <a:off x="1358900" y="558800"/>
            <a:ext cx="111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1 .4</a:t>
            </a:r>
            <a:endParaRPr/>
          </a:p>
        </p:txBody>
      </p:sp>
      <p:sp>
        <p:nvSpPr>
          <p:cNvPr id="400" name="Google Shape;400;p9"/>
          <p:cNvSpPr txBox="1"/>
          <p:nvPr/>
        </p:nvSpPr>
        <p:spPr>
          <a:xfrm>
            <a:off x="1638300" y="1981200"/>
            <a:ext cx="81534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① 공간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정책적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연계성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서북권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생활권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구분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동북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서북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서남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동남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도심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서북권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은평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서대문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마포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동일한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정책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계획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틀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도시재생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교통망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에서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정책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방향의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연속성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비교분석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신뢰성</a:t>
            </a:r>
            <a:endParaRPr/>
          </a:p>
        </p:txBody>
      </p:sp>
      <p:sp>
        <p:nvSpPr>
          <p:cNvPr id="401" name="Google Shape;401;p9"/>
          <p:cNvSpPr txBox="1"/>
          <p:nvPr/>
        </p:nvSpPr>
        <p:spPr>
          <a:xfrm>
            <a:off x="9842500" y="1981200"/>
            <a:ext cx="6629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 파주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서울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서북부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교통축선의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전략성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●"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주요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간선도로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통일로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자유로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자유로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●"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평시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물류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통근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축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●"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유사시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병력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물자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수송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우회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보급로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역할</a:t>
            </a:r>
            <a:endParaRPr/>
          </a:p>
        </p:txBody>
      </p:sp>
      <p:sp>
        <p:nvSpPr>
          <p:cNvPr id="402" name="Google Shape;402;p9"/>
          <p:cNvSpPr txBox="1"/>
          <p:nvPr/>
        </p:nvSpPr>
        <p:spPr>
          <a:xfrm>
            <a:off x="9804400" y="4368800"/>
            <a:ext cx="69850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③ 수도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지휘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거점과의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연계성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●"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용산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대통령실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국가위기관리센터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지하벙커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   </a:t>
            </a:r>
            <a:endParaRPr/>
          </a:p>
          <a:p>
            <a:pPr indent="-342900" lvl="0" marL="3429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●"/>
            </a:pP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핵심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지휘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통제</a:t>
            </a: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거점</a:t>
            </a:r>
            <a:endParaRPr/>
          </a:p>
        </p:txBody>
      </p:sp>
      <p:pic>
        <p:nvPicPr>
          <p:cNvPr id="403" name="Google Shape;403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4338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8275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2339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665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0274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14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633700" y="431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833600" y="4445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9"/>
          <p:cNvSpPr txBox="1"/>
          <p:nvPr/>
        </p:nvSpPr>
        <p:spPr>
          <a:xfrm>
            <a:off x="15252700" y="723900"/>
            <a:ext cx="22987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1" i="0" lang="ko-KR" sz="2400" u="none" cap="none" strike="noStrike">
                <a:solidFill>
                  <a:srgbClr val="1B89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400" u="none" cap="none" strike="noStrike">
                <a:solidFill>
                  <a:srgbClr val="1B897B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412" name="Google Shape;412;p9"/>
          <p:cNvSpPr txBox="1"/>
          <p:nvPr/>
        </p:nvSpPr>
        <p:spPr>
          <a:xfrm>
            <a:off x="15951200" y="9461500"/>
            <a:ext cx="187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413" name="Google Shape;413;p9"/>
          <p:cNvSpPr txBox="1"/>
          <p:nvPr/>
        </p:nvSpPr>
        <p:spPr>
          <a:xfrm>
            <a:off x="1587500" y="8915400"/>
            <a:ext cx="5689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서북권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위치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표시</a:t>
            </a:r>
            <a:endParaRPr/>
          </a:p>
        </p:txBody>
      </p:sp>
      <p:sp>
        <p:nvSpPr>
          <p:cNvPr id="414" name="Google Shape;414;p9"/>
          <p:cNvSpPr txBox="1"/>
          <p:nvPr/>
        </p:nvSpPr>
        <p:spPr>
          <a:xfrm>
            <a:off x="7734300" y="8928100"/>
            <a:ext cx="5067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파주에서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서울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서북권으로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연결되는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주요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간선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도로망</a:t>
            </a:r>
            <a:endParaRPr/>
          </a:p>
        </p:txBody>
      </p:sp>
      <p:sp>
        <p:nvSpPr>
          <p:cNvPr id="415" name="Google Shape;415;p9"/>
          <p:cNvSpPr txBox="1"/>
          <p:nvPr/>
        </p:nvSpPr>
        <p:spPr>
          <a:xfrm>
            <a:off x="12979400" y="8991600"/>
            <a:ext cx="412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11] 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수도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중심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지휘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거점과의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후방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연계성에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관한</a:t>
            </a: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기사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